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1"/>
  </p:notesMasterIdLst>
  <p:sldIdLst>
    <p:sldId id="256" r:id="rId2"/>
    <p:sldId id="305" r:id="rId3"/>
    <p:sldId id="260" r:id="rId4"/>
    <p:sldId id="304" r:id="rId5"/>
    <p:sldId id="307" r:id="rId6"/>
    <p:sldId id="309" r:id="rId7"/>
    <p:sldId id="310" r:id="rId8"/>
    <p:sldId id="308" r:id="rId9"/>
    <p:sldId id="306" r:id="rId10"/>
  </p:sldIdLst>
  <p:sldSz cx="9144000" cy="5143500" type="screen16x9"/>
  <p:notesSz cx="6858000" cy="9144000"/>
  <p:embeddedFontLst>
    <p:embeddedFont>
      <p:font typeface="Bebas Neue" panose="020B0606020202050201" pitchFamily="34" charset="0"/>
      <p:regular r:id="rId12"/>
    </p:embeddedFont>
    <p:embeddedFont>
      <p:font typeface="Cambria Math" panose="02040503050406030204" pitchFamily="18" charset="0"/>
      <p:regular r:id="rId13"/>
    </p:embeddedFont>
    <p:embeddedFont>
      <p:font typeface="DM Sans" pitchFamily="2" charset="0"/>
      <p:regular r:id="rId14"/>
      <p:bold r:id="rId15"/>
      <p:italic r:id="rId16"/>
      <p:boldItalic r:id="rId17"/>
    </p:embeddedFont>
    <p:embeddedFont>
      <p:font typeface="Mulish" panose="020B0604020202020204" charset="0"/>
      <p:regular r:id="rId18"/>
      <p:bold r:id="rId19"/>
      <p:italic r:id="rId20"/>
      <p:boldItalic r:id="rId21"/>
    </p:embeddedFont>
    <p:embeddedFont>
      <p:font typeface="Quicksand" panose="020B0604020202020204" charset="0"/>
      <p:regular r:id="rId22"/>
      <p:bold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6EC836-16C5-4967-89C9-5AE64F7C58F2}">
  <a:tblStyle styleId="{576EC836-16C5-4967-89C9-5AE64F7C58F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63" d="100"/>
          <a:sy n="163" d="100"/>
        </p:scale>
        <p:origin x="1500"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
        <p:cNvGrpSpPr/>
        <p:nvPr/>
      </p:nvGrpSpPr>
      <p:grpSpPr>
        <a:xfrm>
          <a:off x="0" y="0"/>
          <a:ext cx="0" cy="0"/>
          <a:chOff x="0" y="0"/>
          <a:chExt cx="0" cy="0"/>
        </a:xfrm>
      </p:grpSpPr>
      <p:sp>
        <p:nvSpPr>
          <p:cNvPr id="603" name="Google Shape;603;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4" name="Google Shape;604;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779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4623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7866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5611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9"/>
        <p:cNvGrpSpPr/>
        <p:nvPr/>
      </p:nvGrpSpPr>
      <p:grpSpPr>
        <a:xfrm>
          <a:off x="0" y="0"/>
          <a:ext cx="0" cy="0"/>
          <a:chOff x="0" y="0"/>
          <a:chExt cx="0" cy="0"/>
        </a:xfrm>
      </p:grpSpPr>
      <p:sp>
        <p:nvSpPr>
          <p:cNvPr id="10" name="Google Shape;10;p2"/>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609200" y="1424875"/>
            <a:ext cx="5925600" cy="2079300"/>
          </a:xfrm>
          <a:prstGeom prst="rect">
            <a:avLst/>
          </a:prstGeom>
          <a:noFill/>
        </p:spPr>
        <p:txBody>
          <a:bodyPr spcFirstLastPara="1" wrap="square" lIns="91425" tIns="91425" rIns="91425" bIns="91425" anchor="ctr" anchorCtr="0">
            <a:noAutofit/>
          </a:bodyPr>
          <a:lstStyle>
            <a:lvl1pPr lvl="0" algn="ctr">
              <a:lnSpc>
                <a:spcPct val="115000"/>
              </a:lnSpc>
              <a:spcBef>
                <a:spcPts val="0"/>
              </a:spcBef>
              <a:spcAft>
                <a:spcPts val="0"/>
              </a:spcAft>
              <a:buSzPts val="5200"/>
              <a:buNone/>
              <a:defRPr sz="7200" b="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609200" y="3573775"/>
            <a:ext cx="5942700" cy="475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600"/>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5"/>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39" name="Google Shape;39;p5"/>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5"/>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41" name="Google Shape;41;p5"/>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42" name="Google Shape;42;p5"/>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43" name="Google Shape;43;p5"/>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44" name="Google Shape;4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5" name="Google Shape;45;p5"/>
          <p:cNvSpPr txBox="1">
            <a:spLocks noGrp="1"/>
          </p:cNvSpPr>
          <p:nvPr>
            <p:ph type="subTitle" idx="1"/>
          </p:nvPr>
        </p:nvSpPr>
        <p:spPr>
          <a:xfrm>
            <a:off x="4747387" y="1872353"/>
            <a:ext cx="3698100" cy="273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46" name="Google Shape;46;p5"/>
          <p:cNvSpPr txBox="1">
            <a:spLocks noGrp="1"/>
          </p:cNvSpPr>
          <p:nvPr>
            <p:ph type="subTitle" idx="2"/>
          </p:nvPr>
        </p:nvSpPr>
        <p:spPr>
          <a:xfrm>
            <a:off x="726675" y="1872353"/>
            <a:ext cx="3698100" cy="27363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Char char="●"/>
              <a:defRPr sz="1400" b="0"/>
            </a:lvl1pPr>
            <a:lvl2pPr lvl="1" algn="ctr" rtl="0">
              <a:lnSpc>
                <a:spcPct val="100000"/>
              </a:lnSpc>
              <a:spcBef>
                <a:spcPts val="160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sp>
        <p:nvSpPr>
          <p:cNvPr id="47" name="Google Shape;47;p5"/>
          <p:cNvSpPr txBox="1">
            <a:spLocks noGrp="1"/>
          </p:cNvSpPr>
          <p:nvPr>
            <p:ph type="subTitle" idx="3"/>
          </p:nvPr>
        </p:nvSpPr>
        <p:spPr>
          <a:xfrm>
            <a:off x="726675" y="1313225"/>
            <a:ext cx="3698100" cy="422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a:lnSpc>
                <a:spcPct val="100000"/>
              </a:lnSpc>
              <a:spcBef>
                <a:spcPts val="0"/>
              </a:spcBef>
              <a:spcAft>
                <a:spcPts val="0"/>
              </a:spcAft>
              <a:buSzPts val="2400"/>
              <a:buFont typeface="Bebas Neue"/>
              <a:buNone/>
              <a:defRPr sz="2000" b="1">
                <a:solidFill>
                  <a:schemeClr val="dk2"/>
                </a:solidFill>
                <a:latin typeface="DM Sans"/>
                <a:ea typeface="DM Sans"/>
                <a:cs typeface="DM Sans"/>
                <a:sym typeface="DM Sans"/>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48" name="Google Shape;48;p5"/>
          <p:cNvSpPr txBox="1">
            <a:spLocks noGrp="1"/>
          </p:cNvSpPr>
          <p:nvPr>
            <p:ph type="subTitle" idx="4"/>
          </p:nvPr>
        </p:nvSpPr>
        <p:spPr>
          <a:xfrm>
            <a:off x="4747375" y="1313225"/>
            <a:ext cx="3698100" cy="4224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b="1">
                <a:solidFill>
                  <a:schemeClr val="dk2"/>
                </a:solidFill>
                <a:latin typeface="DM Sans"/>
                <a:ea typeface="DM Sans"/>
                <a:cs typeface="DM Sans"/>
                <a:sym typeface="DM Sa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
        <p:cNvGrpSpPr/>
        <p:nvPr/>
      </p:nvGrpSpPr>
      <p:grpSpPr>
        <a:xfrm>
          <a:off x="0" y="0"/>
          <a:ext cx="0" cy="0"/>
          <a:chOff x="0" y="0"/>
          <a:chExt cx="0" cy="0"/>
        </a:xfrm>
      </p:grpSpPr>
      <p:sp>
        <p:nvSpPr>
          <p:cNvPr id="78" name="Google Shape;78;p9"/>
          <p:cNvSpPr txBox="1">
            <a:spLocks noGrp="1"/>
          </p:cNvSpPr>
          <p:nvPr>
            <p:ph type="title"/>
          </p:nvPr>
        </p:nvSpPr>
        <p:spPr>
          <a:xfrm>
            <a:off x="720000" y="1413525"/>
            <a:ext cx="4294800" cy="2095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9" name="Google Shape;79;p9"/>
          <p:cNvSpPr txBox="1">
            <a:spLocks noGrp="1"/>
          </p:cNvSpPr>
          <p:nvPr>
            <p:ph type="subTitle" idx="1"/>
          </p:nvPr>
        </p:nvSpPr>
        <p:spPr>
          <a:xfrm>
            <a:off x="720000" y="3508800"/>
            <a:ext cx="4294800" cy="100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0" name="Google Shape;80;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9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168"/>
        <p:cNvGrpSpPr/>
        <p:nvPr/>
      </p:nvGrpSpPr>
      <p:grpSpPr>
        <a:xfrm>
          <a:off x="0" y="0"/>
          <a:ext cx="0" cy="0"/>
          <a:chOff x="0" y="0"/>
          <a:chExt cx="0" cy="0"/>
        </a:xfrm>
      </p:grpSpPr>
      <p:sp>
        <p:nvSpPr>
          <p:cNvPr id="169" name="Google Shape;169;p18"/>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 name="Google Shape;170;p18"/>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171" name="Google Shape;171;p18"/>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 name="Google Shape;172;p18"/>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173" name="Google Shape;173;p18"/>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174" name="Google Shape;174;p18"/>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dk2"/>
                </a:solidFill>
              </a:defRPr>
            </a:lvl1pPr>
            <a:lvl2pPr lvl="1" algn="ctr" rtl="0">
              <a:buNone/>
              <a:defRPr>
                <a:solidFill>
                  <a:schemeClr val="dk2"/>
                </a:solidFill>
              </a:defRPr>
            </a:lvl2pPr>
            <a:lvl3pPr lvl="2" algn="ctr" rtl="0">
              <a:buNone/>
              <a:defRPr>
                <a:solidFill>
                  <a:schemeClr val="dk2"/>
                </a:solidFill>
              </a:defRPr>
            </a:lvl3pPr>
            <a:lvl4pPr lvl="3" algn="ctr" rtl="0">
              <a:buNone/>
              <a:defRPr>
                <a:solidFill>
                  <a:schemeClr val="dk2"/>
                </a:solidFill>
              </a:defRPr>
            </a:lvl4pPr>
            <a:lvl5pPr lvl="4" algn="ctr" rtl="0">
              <a:buNone/>
              <a:defRPr>
                <a:solidFill>
                  <a:schemeClr val="dk2"/>
                </a:solidFill>
              </a:defRPr>
            </a:lvl5pPr>
            <a:lvl6pPr lvl="5" algn="ctr" rtl="0">
              <a:buNone/>
              <a:defRPr>
                <a:solidFill>
                  <a:schemeClr val="dk2"/>
                </a:solidFill>
              </a:defRPr>
            </a:lvl6pPr>
            <a:lvl7pPr lvl="6" algn="ctr" rtl="0">
              <a:buNone/>
              <a:defRPr>
                <a:solidFill>
                  <a:schemeClr val="dk2"/>
                </a:solidFill>
              </a:defRPr>
            </a:lvl7pPr>
            <a:lvl8pPr lvl="7" algn="ctr" rtl="0">
              <a:buNone/>
              <a:defRPr>
                <a:solidFill>
                  <a:schemeClr val="dk2"/>
                </a:solidFill>
              </a:defRPr>
            </a:lvl8pPr>
            <a:lvl9pPr lvl="8" algn="ctr" rtl="0">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cxnSp>
        <p:nvCxnSpPr>
          <p:cNvPr id="175" name="Google Shape;175;p18"/>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
        <p:nvSpPr>
          <p:cNvPr id="176" name="Google Shape;17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7" name="Google Shape;177;p18"/>
          <p:cNvSpPr txBox="1">
            <a:spLocks noGrp="1"/>
          </p:cNvSpPr>
          <p:nvPr>
            <p:ph type="subTitle" idx="1"/>
          </p:nvPr>
        </p:nvSpPr>
        <p:spPr>
          <a:xfrm>
            <a:off x="720025" y="1610942"/>
            <a:ext cx="7704000" cy="530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78" name="Google Shape;178;p18"/>
          <p:cNvSpPr txBox="1">
            <a:spLocks noGrp="1"/>
          </p:cNvSpPr>
          <p:nvPr>
            <p:ph type="subTitle" idx="2"/>
          </p:nvPr>
        </p:nvSpPr>
        <p:spPr>
          <a:xfrm>
            <a:off x="720025" y="2731125"/>
            <a:ext cx="77040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79" name="Google Shape;179;p18"/>
          <p:cNvSpPr txBox="1">
            <a:spLocks noGrp="1"/>
          </p:cNvSpPr>
          <p:nvPr>
            <p:ph type="subTitle" idx="3"/>
          </p:nvPr>
        </p:nvSpPr>
        <p:spPr>
          <a:xfrm>
            <a:off x="720025" y="3851625"/>
            <a:ext cx="77040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80" name="Google Shape;180;p18"/>
          <p:cNvSpPr txBox="1">
            <a:spLocks noGrp="1"/>
          </p:cNvSpPr>
          <p:nvPr>
            <p:ph type="subTitle" idx="4"/>
          </p:nvPr>
        </p:nvSpPr>
        <p:spPr>
          <a:xfrm>
            <a:off x="720025" y="1241274"/>
            <a:ext cx="7704000" cy="39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81" name="Google Shape;181;p18"/>
          <p:cNvSpPr txBox="1">
            <a:spLocks noGrp="1"/>
          </p:cNvSpPr>
          <p:nvPr>
            <p:ph type="subTitle" idx="5"/>
          </p:nvPr>
        </p:nvSpPr>
        <p:spPr>
          <a:xfrm>
            <a:off x="720025" y="2350125"/>
            <a:ext cx="7704000" cy="39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
        <p:nvSpPr>
          <p:cNvPr id="182" name="Google Shape;182;p18"/>
          <p:cNvSpPr txBox="1">
            <a:spLocks noGrp="1"/>
          </p:cNvSpPr>
          <p:nvPr>
            <p:ph type="subTitle" idx="6"/>
          </p:nvPr>
        </p:nvSpPr>
        <p:spPr>
          <a:xfrm>
            <a:off x="720025" y="3470625"/>
            <a:ext cx="7704000" cy="393600"/>
          </a:xfrm>
          <a:prstGeom prst="rect">
            <a:avLst/>
          </a:prstGeom>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Font typeface="Bebas Neue"/>
              <a:buNone/>
              <a:defRPr sz="2000" b="1">
                <a:solidFill>
                  <a:schemeClr val="dk2"/>
                </a:solidFill>
                <a:latin typeface="Quicksand"/>
                <a:ea typeface="Quicksand"/>
                <a:cs typeface="Quicksand"/>
                <a:sym typeface="Quicksan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59"/>
        <p:cNvGrpSpPr/>
        <p:nvPr/>
      </p:nvGrpSpPr>
      <p:grpSpPr>
        <a:xfrm>
          <a:off x="0" y="0"/>
          <a:ext cx="0" cy="0"/>
          <a:chOff x="0" y="0"/>
          <a:chExt cx="0" cy="0"/>
        </a:xfrm>
      </p:grpSpPr>
      <p:sp>
        <p:nvSpPr>
          <p:cNvPr id="260" name="Google Shape;260;p24"/>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262" name="Google Shape;262;p24"/>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63" name="Google Shape;263;p24"/>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4" name="Google Shape;264;p24"/>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65" name="Google Shape;265;p24"/>
          <p:cNvCxnSpPr/>
          <p:nvPr/>
        </p:nvCxnSpPr>
        <p:spPr>
          <a:xfrm>
            <a:off x="382650" y="4798838"/>
            <a:ext cx="3803400" cy="0"/>
          </a:xfrm>
          <a:prstGeom prst="straightConnector1">
            <a:avLst/>
          </a:prstGeom>
          <a:noFill/>
          <a:ln w="19050" cap="flat" cmpd="sng">
            <a:solidFill>
              <a:schemeClr val="lt1"/>
            </a:solidFill>
            <a:prstDash val="solid"/>
            <a:round/>
            <a:headEnd type="oval" w="med" len="med"/>
            <a:tailEnd type="none" w="med" len="med"/>
          </a:ln>
        </p:spPr>
      </p:cxnSp>
      <p:sp>
        <p:nvSpPr>
          <p:cNvPr id="266" name="Google Shape;266;p24"/>
          <p:cNvSpPr txBox="1">
            <a:spLocks noGrp="1"/>
          </p:cNvSpPr>
          <p:nvPr>
            <p:ph type="sldNum" idx="2"/>
          </p:nvPr>
        </p:nvSpPr>
        <p:spPr>
          <a:xfrm>
            <a:off x="4297650" y="4602875"/>
            <a:ext cx="548700" cy="333600"/>
          </a:xfrm>
          <a:prstGeom prst="rect">
            <a:avLst/>
          </a:prstGeom>
        </p:spPr>
        <p:txBody>
          <a:bodyPr spcFirstLastPara="1" wrap="square" lIns="91425" tIns="91425" rIns="91425" bIns="91425" anchor="t" anchorCtr="0">
            <a:noAutofit/>
          </a:bodyPr>
          <a:lstStyle>
            <a:lvl1pPr lvl="0" algn="ctr" rtl="0">
              <a:buNone/>
              <a:defRPr>
                <a:solidFill>
                  <a:schemeClr val="lt1"/>
                </a:solidFill>
              </a:defRPr>
            </a:lvl1pPr>
            <a:lvl2pPr lvl="1" algn="ctr" rtl="0">
              <a:buNone/>
              <a:defRPr>
                <a:solidFill>
                  <a:schemeClr val="lt1"/>
                </a:solidFill>
              </a:defRPr>
            </a:lvl2pPr>
            <a:lvl3pPr lvl="2" algn="ctr" rtl="0">
              <a:buNone/>
              <a:defRPr>
                <a:solidFill>
                  <a:schemeClr val="lt1"/>
                </a:solidFill>
              </a:defRPr>
            </a:lvl3pPr>
            <a:lvl4pPr lvl="3" algn="ctr" rtl="0">
              <a:buNone/>
              <a:defRPr>
                <a:solidFill>
                  <a:schemeClr val="lt1"/>
                </a:solidFill>
              </a:defRPr>
            </a:lvl4pPr>
            <a:lvl5pPr lvl="4" algn="ctr" rtl="0">
              <a:buNone/>
              <a:defRPr>
                <a:solidFill>
                  <a:schemeClr val="lt1"/>
                </a:solidFill>
              </a:defRPr>
            </a:lvl5pPr>
            <a:lvl6pPr lvl="5" algn="ctr" rtl="0">
              <a:buNone/>
              <a:defRPr>
                <a:solidFill>
                  <a:schemeClr val="lt1"/>
                </a:solidFill>
              </a:defRPr>
            </a:lvl6pPr>
            <a:lvl7pPr lvl="6" algn="ctr" rtl="0">
              <a:buNone/>
              <a:defRPr>
                <a:solidFill>
                  <a:schemeClr val="lt1"/>
                </a:solidFill>
              </a:defRPr>
            </a:lvl7pPr>
            <a:lvl8pPr lvl="7" algn="ctr" rtl="0">
              <a:buNone/>
              <a:defRPr>
                <a:solidFill>
                  <a:schemeClr val="lt1"/>
                </a:solidFill>
              </a:defRPr>
            </a:lvl8pPr>
            <a:lvl9pPr lvl="8" algn="ctr" rtl="0">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cxnSp>
        <p:nvCxnSpPr>
          <p:cNvPr id="267" name="Google Shape;267;p24"/>
          <p:cNvCxnSpPr/>
          <p:nvPr/>
        </p:nvCxnSpPr>
        <p:spPr>
          <a:xfrm>
            <a:off x="4957950" y="4798838"/>
            <a:ext cx="3803400" cy="0"/>
          </a:xfrm>
          <a:prstGeom prst="straightConnector1">
            <a:avLst/>
          </a:prstGeom>
          <a:noFill/>
          <a:ln w="19050" cap="flat" cmpd="sng">
            <a:solidFill>
              <a:schemeClr val="lt1"/>
            </a:solidFill>
            <a:prstDash val="solid"/>
            <a:round/>
            <a:headEnd type="none" w="med" len="med"/>
            <a:tailEnd type="oval"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268"/>
        <p:cNvGrpSpPr/>
        <p:nvPr/>
      </p:nvGrpSpPr>
      <p:grpSpPr>
        <a:xfrm>
          <a:off x="0" y="0"/>
          <a:ext cx="0" cy="0"/>
          <a:chOff x="0" y="0"/>
          <a:chExt cx="0" cy="0"/>
        </a:xfrm>
      </p:grpSpPr>
      <p:sp>
        <p:nvSpPr>
          <p:cNvPr id="269" name="Google Shape;269;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70" name="Google Shape;270;p25"/>
          <p:cNvSpPr/>
          <p:nvPr/>
        </p:nvSpPr>
        <p:spPr>
          <a:xfrm>
            <a:off x="145950" y="149100"/>
            <a:ext cx="8852100" cy="484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1" name="Google Shape;271;p25"/>
          <p:cNvCxnSpPr/>
          <p:nvPr/>
        </p:nvCxnSpPr>
        <p:spPr>
          <a:xfrm>
            <a:off x="382625" y="339563"/>
            <a:ext cx="3803400" cy="0"/>
          </a:xfrm>
          <a:prstGeom prst="straightConnector1">
            <a:avLst/>
          </a:prstGeom>
          <a:noFill/>
          <a:ln w="19050" cap="flat" cmpd="sng">
            <a:solidFill>
              <a:schemeClr val="lt1"/>
            </a:solidFill>
            <a:prstDash val="solid"/>
            <a:round/>
            <a:headEnd type="oval" w="med" len="med"/>
            <a:tailEnd type="none" w="med" len="med"/>
          </a:ln>
        </p:spPr>
      </p:cxnSp>
      <p:sp>
        <p:nvSpPr>
          <p:cNvPr id="272" name="Google Shape;272;p25"/>
          <p:cNvSpPr/>
          <p:nvPr/>
        </p:nvSpPr>
        <p:spPr>
          <a:xfrm>
            <a:off x="4452300" y="219875"/>
            <a:ext cx="239400" cy="239400"/>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3" name="Google Shape;273;p25"/>
          <p:cNvCxnSpPr/>
          <p:nvPr/>
        </p:nvCxnSpPr>
        <p:spPr>
          <a:xfrm>
            <a:off x="4957925" y="339563"/>
            <a:ext cx="3803400" cy="0"/>
          </a:xfrm>
          <a:prstGeom prst="straightConnector1">
            <a:avLst/>
          </a:prstGeom>
          <a:noFill/>
          <a:ln w="19050" cap="flat" cmpd="sng">
            <a:solidFill>
              <a:schemeClr val="lt1"/>
            </a:solidFill>
            <a:prstDash val="solid"/>
            <a:round/>
            <a:headEnd type="none" w="med" len="med"/>
            <a:tailEnd type="oval" w="med" len="med"/>
          </a:ln>
        </p:spPr>
      </p:cxnSp>
      <p:cxnSp>
        <p:nvCxnSpPr>
          <p:cNvPr id="274" name="Google Shape;274;p25"/>
          <p:cNvCxnSpPr/>
          <p:nvPr/>
        </p:nvCxnSpPr>
        <p:spPr>
          <a:xfrm rot="10800000" flipH="1">
            <a:off x="347659" y="4749851"/>
            <a:ext cx="8448600" cy="33000"/>
          </a:xfrm>
          <a:prstGeom prst="straightConnector1">
            <a:avLst/>
          </a:prstGeom>
          <a:noFill/>
          <a:ln w="19050" cap="flat" cmpd="sng">
            <a:solidFill>
              <a:schemeClr val="lt1"/>
            </a:solidFill>
            <a:prstDash val="solid"/>
            <a:round/>
            <a:headEnd type="oval" w="med" len="med"/>
            <a:tailEnd type="oval"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1pPr>
            <a:lvl2pPr lvl="1"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2pPr>
            <a:lvl3pPr lvl="2"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3pPr>
            <a:lvl4pPr lvl="3"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4pPr>
            <a:lvl5pPr lvl="4"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5pPr>
            <a:lvl6pPr lvl="5"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6pPr>
            <a:lvl7pPr lvl="6"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7pPr>
            <a:lvl8pPr lvl="7"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8pPr>
            <a:lvl9pPr lvl="8" rtl="0">
              <a:spcBef>
                <a:spcPts val="0"/>
              </a:spcBef>
              <a:spcAft>
                <a:spcPts val="0"/>
              </a:spcAft>
              <a:buClr>
                <a:schemeClr val="dk1"/>
              </a:buClr>
              <a:buSzPts val="3000"/>
              <a:buFont typeface="Quicksand"/>
              <a:buNone/>
              <a:defRPr sz="3000" b="1">
                <a:solidFill>
                  <a:schemeClr val="dk1"/>
                </a:solidFill>
                <a:latin typeface="Quicksand"/>
                <a:ea typeface="Quicksand"/>
                <a:cs typeface="Quicksand"/>
                <a:sym typeface="Quicksand"/>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Mulish"/>
              <a:buChar char="●"/>
              <a:defRPr>
                <a:solidFill>
                  <a:schemeClr val="dk1"/>
                </a:solidFill>
                <a:latin typeface="Mulish"/>
                <a:ea typeface="Mulish"/>
                <a:cs typeface="Mulish"/>
                <a:sym typeface="Mulish"/>
              </a:defRPr>
            </a:lvl1pPr>
            <a:lvl2pPr marL="914400" lvl="1"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2pPr>
            <a:lvl3pPr marL="1371600" lvl="2"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3pPr>
            <a:lvl4pPr marL="1828800" lvl="3"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4pPr>
            <a:lvl5pPr marL="2286000" lvl="4"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5pPr>
            <a:lvl6pPr marL="2743200" lvl="5"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6pPr>
            <a:lvl7pPr marL="3200400" lvl="6"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7pPr>
            <a:lvl8pPr marL="3657600" lvl="7" indent="-317500">
              <a:lnSpc>
                <a:spcPct val="115000"/>
              </a:lnSpc>
              <a:spcBef>
                <a:spcPts val="1600"/>
              </a:spcBef>
              <a:spcAft>
                <a:spcPts val="0"/>
              </a:spcAft>
              <a:buClr>
                <a:schemeClr val="dk1"/>
              </a:buClr>
              <a:buSzPts val="1400"/>
              <a:buFont typeface="Mulish"/>
              <a:buChar char="○"/>
              <a:defRPr>
                <a:solidFill>
                  <a:schemeClr val="dk1"/>
                </a:solidFill>
                <a:latin typeface="Mulish"/>
                <a:ea typeface="Mulish"/>
                <a:cs typeface="Mulish"/>
                <a:sym typeface="Mulish"/>
              </a:defRPr>
            </a:lvl8pPr>
            <a:lvl9pPr marL="4114800" lvl="8" indent="-317500">
              <a:lnSpc>
                <a:spcPct val="115000"/>
              </a:lnSpc>
              <a:spcBef>
                <a:spcPts val="1600"/>
              </a:spcBef>
              <a:spcAft>
                <a:spcPts val="1600"/>
              </a:spcAft>
              <a:buClr>
                <a:schemeClr val="dk1"/>
              </a:buClr>
              <a:buSzPts val="1400"/>
              <a:buFont typeface="Mulish"/>
              <a:buChar char="■"/>
              <a:defRPr>
                <a:solidFill>
                  <a:schemeClr val="dk1"/>
                </a:solidFill>
                <a:latin typeface="Mulish"/>
                <a:ea typeface="Mulish"/>
                <a:cs typeface="Mulish"/>
                <a:sym typeface="Mulish"/>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Mulish"/>
                <a:ea typeface="Mulish"/>
                <a:cs typeface="Mulish"/>
                <a:sym typeface="Mulish"/>
              </a:defRPr>
            </a:lvl1pPr>
            <a:lvl2pPr lvl="1" algn="r">
              <a:buNone/>
              <a:defRPr sz="1300">
                <a:solidFill>
                  <a:schemeClr val="dk1"/>
                </a:solidFill>
                <a:latin typeface="Mulish"/>
                <a:ea typeface="Mulish"/>
                <a:cs typeface="Mulish"/>
                <a:sym typeface="Mulish"/>
              </a:defRPr>
            </a:lvl2pPr>
            <a:lvl3pPr lvl="2" algn="r">
              <a:buNone/>
              <a:defRPr sz="1300">
                <a:solidFill>
                  <a:schemeClr val="dk1"/>
                </a:solidFill>
                <a:latin typeface="Mulish"/>
                <a:ea typeface="Mulish"/>
                <a:cs typeface="Mulish"/>
                <a:sym typeface="Mulish"/>
              </a:defRPr>
            </a:lvl3pPr>
            <a:lvl4pPr lvl="3" algn="r">
              <a:buNone/>
              <a:defRPr sz="1300">
                <a:solidFill>
                  <a:schemeClr val="dk1"/>
                </a:solidFill>
                <a:latin typeface="Mulish"/>
                <a:ea typeface="Mulish"/>
                <a:cs typeface="Mulish"/>
                <a:sym typeface="Mulish"/>
              </a:defRPr>
            </a:lvl4pPr>
            <a:lvl5pPr lvl="4" algn="r">
              <a:buNone/>
              <a:defRPr sz="1300">
                <a:solidFill>
                  <a:schemeClr val="dk1"/>
                </a:solidFill>
                <a:latin typeface="Mulish"/>
                <a:ea typeface="Mulish"/>
                <a:cs typeface="Mulish"/>
                <a:sym typeface="Mulish"/>
              </a:defRPr>
            </a:lvl5pPr>
            <a:lvl6pPr lvl="5" algn="r">
              <a:buNone/>
              <a:defRPr sz="1300">
                <a:solidFill>
                  <a:schemeClr val="dk1"/>
                </a:solidFill>
                <a:latin typeface="Mulish"/>
                <a:ea typeface="Mulish"/>
                <a:cs typeface="Mulish"/>
                <a:sym typeface="Mulish"/>
              </a:defRPr>
            </a:lvl6pPr>
            <a:lvl7pPr lvl="6" algn="r">
              <a:buNone/>
              <a:defRPr sz="1300">
                <a:solidFill>
                  <a:schemeClr val="dk1"/>
                </a:solidFill>
                <a:latin typeface="Mulish"/>
                <a:ea typeface="Mulish"/>
                <a:cs typeface="Mulish"/>
                <a:sym typeface="Mulish"/>
              </a:defRPr>
            </a:lvl7pPr>
            <a:lvl8pPr lvl="7" algn="r">
              <a:buNone/>
              <a:defRPr sz="1300">
                <a:solidFill>
                  <a:schemeClr val="dk1"/>
                </a:solidFill>
                <a:latin typeface="Mulish"/>
                <a:ea typeface="Mulish"/>
                <a:cs typeface="Mulish"/>
                <a:sym typeface="Mulish"/>
              </a:defRPr>
            </a:lvl8pPr>
            <a:lvl9pPr lvl="8" algn="r">
              <a:buNone/>
              <a:defRPr sz="1300">
                <a:solidFill>
                  <a:schemeClr val="dk1"/>
                </a:solidFill>
                <a:latin typeface="Mulish"/>
                <a:ea typeface="Mulish"/>
                <a:cs typeface="Mulish"/>
                <a:sym typeface="Mulish"/>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5" r:id="rId3"/>
    <p:sldLayoutId id="2147483658" r:id="rId4"/>
    <p:sldLayoutId id="2147483664" r:id="rId5"/>
    <p:sldLayoutId id="2147483670" r:id="rId6"/>
    <p:sldLayoutId id="2147483671"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youtube.com/shorts/uEfbaV17R18?feature=share" TargetMode="External"/><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4"/>
        <p:cNvGrpSpPr/>
        <p:nvPr/>
      </p:nvGrpSpPr>
      <p:grpSpPr>
        <a:xfrm>
          <a:off x="0" y="0"/>
          <a:ext cx="0" cy="0"/>
          <a:chOff x="0" y="0"/>
          <a:chExt cx="0" cy="0"/>
        </a:xfrm>
      </p:grpSpPr>
      <p:sp>
        <p:nvSpPr>
          <p:cNvPr id="285" name="Google Shape;285;p29"/>
          <p:cNvSpPr txBox="1">
            <a:spLocks noGrp="1"/>
          </p:cNvSpPr>
          <p:nvPr>
            <p:ph type="ctrTitle"/>
          </p:nvPr>
        </p:nvSpPr>
        <p:spPr>
          <a:xfrm>
            <a:off x="1786113" y="330176"/>
            <a:ext cx="5584527" cy="172002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Playing Atari with Deep Q-Learning</a:t>
            </a:r>
            <a:endParaRPr sz="4800" dirty="0">
              <a:solidFill>
                <a:schemeClr val="dk2"/>
              </a:solidFill>
            </a:endParaRPr>
          </a:p>
        </p:txBody>
      </p:sp>
      <p:cxnSp>
        <p:nvCxnSpPr>
          <p:cNvPr id="287" name="Google Shape;287;p29"/>
          <p:cNvCxnSpPr>
            <a:cxnSpLocks/>
          </p:cNvCxnSpPr>
          <p:nvPr/>
        </p:nvCxnSpPr>
        <p:spPr>
          <a:xfrm flipV="1">
            <a:off x="1921390" y="2069054"/>
            <a:ext cx="5313975" cy="1140"/>
          </a:xfrm>
          <a:prstGeom prst="straightConnector1">
            <a:avLst/>
          </a:prstGeom>
          <a:noFill/>
          <a:ln w="19050" cap="flat" cmpd="sng">
            <a:solidFill>
              <a:schemeClr val="lt1"/>
            </a:solidFill>
            <a:prstDash val="solid"/>
            <a:round/>
            <a:headEnd type="oval" w="med" len="med"/>
            <a:tailEnd type="oval" w="med" len="med"/>
          </a:ln>
        </p:spPr>
      </p:cxnSp>
      <p:cxnSp>
        <p:nvCxnSpPr>
          <p:cNvPr id="288" name="Google Shape;288;p29"/>
          <p:cNvCxnSpPr>
            <a:cxnSpLocks/>
          </p:cNvCxnSpPr>
          <p:nvPr/>
        </p:nvCxnSpPr>
        <p:spPr>
          <a:xfrm flipV="1">
            <a:off x="1921390" y="293184"/>
            <a:ext cx="5313975" cy="1140"/>
          </a:xfrm>
          <a:prstGeom prst="straightConnector1">
            <a:avLst/>
          </a:prstGeom>
          <a:noFill/>
          <a:ln w="19050" cap="flat" cmpd="sng">
            <a:solidFill>
              <a:schemeClr val="lt1"/>
            </a:solidFill>
            <a:prstDash val="solid"/>
            <a:round/>
            <a:headEnd type="oval" w="med" len="med"/>
            <a:tailEnd type="oval" w="med" len="med"/>
          </a:ln>
        </p:spPr>
      </p:cxnSp>
      <p:sp>
        <p:nvSpPr>
          <p:cNvPr id="289" name="Google Shape;289;p29"/>
          <p:cNvSpPr/>
          <p:nvPr/>
        </p:nvSpPr>
        <p:spPr>
          <a:xfrm>
            <a:off x="2452424" y="1438559"/>
            <a:ext cx="214072" cy="198035"/>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6534457" y="1443494"/>
            <a:ext cx="214072" cy="198035"/>
          </a:xfrm>
          <a:prstGeom prst="star4">
            <a:avLst>
              <a:gd name="adj" fmla="val 1572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9"/>
          <p:cNvSpPr txBox="1">
            <a:spLocks noGrp="1"/>
          </p:cNvSpPr>
          <p:nvPr>
            <p:ph type="subTitle" idx="1"/>
          </p:nvPr>
        </p:nvSpPr>
        <p:spPr>
          <a:xfrm>
            <a:off x="1600650" y="2095950"/>
            <a:ext cx="59427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CS747 Final Project </a:t>
            </a:r>
          </a:p>
          <a:p>
            <a:pPr marL="0" lvl="0" indent="0" algn="ctr" rtl="0">
              <a:spcBef>
                <a:spcPts val="0"/>
              </a:spcBef>
              <a:spcAft>
                <a:spcPts val="0"/>
              </a:spcAft>
              <a:buNone/>
            </a:pPr>
            <a:r>
              <a:rPr lang="en" dirty="0"/>
              <a:t>Russell Bisker</a:t>
            </a:r>
            <a:endParaRPr dirty="0"/>
          </a:p>
        </p:txBody>
      </p:sp>
      <p:pic>
        <p:nvPicPr>
          <p:cNvPr id="3" name="Picture 2" descr="A cartoon of a brain playing a game&#10;&#10;AI-generated content may be incorrect.">
            <a:extLst>
              <a:ext uri="{FF2B5EF4-FFF2-40B4-BE49-F238E27FC236}">
                <a16:creationId xmlns:a16="http://schemas.microsoft.com/office/drawing/2014/main" id="{983ED16E-F81A-C8C6-9E15-BF7C081607E6}"/>
              </a:ext>
            </a:extLst>
          </p:cNvPr>
          <p:cNvPicPr>
            <a:picLocks noChangeAspect="1"/>
          </p:cNvPicPr>
          <p:nvPr/>
        </p:nvPicPr>
        <p:blipFill>
          <a:blip r:embed="rId3"/>
          <a:stretch>
            <a:fillRect/>
          </a:stretch>
        </p:blipFill>
        <p:spPr>
          <a:xfrm>
            <a:off x="3006603" y="2740692"/>
            <a:ext cx="3130794" cy="208719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5"/>
        <p:cNvGrpSpPr/>
        <p:nvPr/>
      </p:nvGrpSpPr>
      <p:grpSpPr>
        <a:xfrm>
          <a:off x="0" y="0"/>
          <a:ext cx="0" cy="0"/>
          <a:chOff x="0" y="0"/>
          <a:chExt cx="0" cy="0"/>
        </a:xfrm>
      </p:grpSpPr>
      <p:sp>
        <p:nvSpPr>
          <p:cNvPr id="606" name="Google Shape;60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Goals &amp; Tools</a:t>
            </a:r>
            <a:endParaRPr sz="2800" dirty="0"/>
          </a:p>
        </p:txBody>
      </p:sp>
      <p:sp>
        <p:nvSpPr>
          <p:cNvPr id="607" name="Google Shape;607;p48"/>
          <p:cNvSpPr txBox="1">
            <a:spLocks noGrp="1"/>
          </p:cNvSpPr>
          <p:nvPr>
            <p:ph type="subTitle" idx="1"/>
          </p:nvPr>
        </p:nvSpPr>
        <p:spPr>
          <a:xfrm>
            <a:off x="4747387" y="1708225"/>
            <a:ext cx="3698100" cy="2736300"/>
          </a:xfrm>
          <a:prstGeom prst="rect">
            <a:avLst/>
          </a:prstGeom>
        </p:spPr>
        <p:txBody>
          <a:bodyPr spcFirstLastPara="1" wrap="square" lIns="91425" tIns="91425" rIns="91425" bIns="91425" anchor="t" anchorCtr="0">
            <a:noAutofit/>
          </a:bodyPr>
          <a:lstStyle/>
          <a:p>
            <a:pPr marL="314325" lvl="0" indent="-317500" algn="l" rtl="0">
              <a:spcBef>
                <a:spcPts val="0"/>
              </a:spcBef>
              <a:spcAft>
                <a:spcPts val="0"/>
              </a:spcAft>
              <a:buSzPts val="1400"/>
              <a:buChar char="●"/>
            </a:pPr>
            <a:r>
              <a:rPr lang="en-US" dirty="0"/>
              <a:t>Used OpenAI Gymnasium and Arcade Learning Environment, python frameworks which emulate Atari 2600 games in an interactive, programmable manner</a:t>
            </a:r>
            <a:endParaRPr dirty="0"/>
          </a:p>
          <a:p>
            <a:pPr marL="457200" lvl="0" indent="0" algn="l" rtl="0">
              <a:spcBef>
                <a:spcPts val="0"/>
              </a:spcBef>
              <a:spcAft>
                <a:spcPts val="0"/>
              </a:spcAft>
              <a:buNone/>
            </a:pPr>
            <a:endParaRPr dirty="0"/>
          </a:p>
        </p:txBody>
      </p:sp>
      <p:sp>
        <p:nvSpPr>
          <p:cNvPr id="608" name="Google Shape;608;p48"/>
          <p:cNvSpPr txBox="1">
            <a:spLocks noGrp="1"/>
          </p:cNvSpPr>
          <p:nvPr>
            <p:ph type="subTitle" idx="2"/>
          </p:nvPr>
        </p:nvSpPr>
        <p:spPr>
          <a:xfrm>
            <a:off x="726675" y="1708225"/>
            <a:ext cx="3698100" cy="2736300"/>
          </a:xfrm>
          <a:prstGeom prst="rect">
            <a:avLst/>
          </a:prstGeom>
        </p:spPr>
        <p:txBody>
          <a:bodyPr spcFirstLastPara="1" wrap="square" lIns="91425" tIns="91425" rIns="91425" bIns="91425" anchor="t" anchorCtr="0">
            <a:noAutofit/>
          </a:bodyPr>
          <a:lstStyle/>
          <a:p>
            <a:pPr marL="257175" lvl="0" indent="-317500" algn="l" rtl="0">
              <a:spcBef>
                <a:spcPts val="0"/>
              </a:spcBef>
              <a:spcAft>
                <a:spcPts val="0"/>
              </a:spcAft>
              <a:buSzPts val="1400"/>
              <a:buChar char="●"/>
            </a:pPr>
            <a:r>
              <a:rPr lang="en-US" dirty="0"/>
              <a:t>Implement DQN &amp; DDQN networks similar to those described in seminal papers</a:t>
            </a:r>
          </a:p>
          <a:p>
            <a:pPr marL="257175" lvl="0" indent="-317500" algn="l" rtl="0">
              <a:spcBef>
                <a:spcPts val="0"/>
              </a:spcBef>
              <a:spcAft>
                <a:spcPts val="0"/>
              </a:spcAft>
              <a:buSzPts val="1400"/>
              <a:buChar char="●"/>
            </a:pPr>
            <a:r>
              <a:rPr lang="en-US" dirty="0"/>
              <a:t>Focus on training agent to play Breakout, a simple Atari game with limited action set (FIRE, LEFT, RIGHT, NOOP).  Agent is trained only on the latter 3 (not FIRE)</a:t>
            </a:r>
          </a:p>
          <a:p>
            <a:pPr marL="257175" lvl="0" indent="-317500" algn="l" rtl="0">
              <a:spcBef>
                <a:spcPts val="0"/>
              </a:spcBef>
              <a:spcAft>
                <a:spcPts val="0"/>
              </a:spcAft>
              <a:buSzPts val="1400"/>
              <a:buChar char="●"/>
            </a:pPr>
            <a:r>
              <a:rPr lang="en-US" dirty="0"/>
              <a:t>Attempt to improve on results using various techniques (modified NN architectures, optical flow, PER, </a:t>
            </a:r>
            <a:r>
              <a:rPr lang="en-US" dirty="0" err="1"/>
              <a:t>etc</a:t>
            </a:r>
            <a:r>
              <a:rPr lang="en-US" dirty="0"/>
              <a:t>)</a:t>
            </a:r>
          </a:p>
        </p:txBody>
      </p:sp>
      <p:sp>
        <p:nvSpPr>
          <p:cNvPr id="609" name="Google Shape;609;p48"/>
          <p:cNvSpPr txBox="1">
            <a:spLocks noGrp="1"/>
          </p:cNvSpPr>
          <p:nvPr>
            <p:ph type="subTitle" idx="3"/>
          </p:nvPr>
        </p:nvSpPr>
        <p:spPr>
          <a:xfrm>
            <a:off x="726675" y="1149097"/>
            <a:ext cx="3698100" cy="4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Goals</a:t>
            </a:r>
            <a:endParaRPr dirty="0"/>
          </a:p>
        </p:txBody>
      </p:sp>
      <p:sp>
        <p:nvSpPr>
          <p:cNvPr id="610" name="Google Shape;610;p48"/>
          <p:cNvSpPr txBox="1">
            <a:spLocks noGrp="1"/>
          </p:cNvSpPr>
          <p:nvPr>
            <p:ph type="subTitle" idx="4"/>
          </p:nvPr>
        </p:nvSpPr>
        <p:spPr>
          <a:xfrm>
            <a:off x="4747375" y="1149097"/>
            <a:ext cx="3698100" cy="42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Tools &amp; Frameworks</a:t>
            </a:r>
            <a:endParaRPr dirty="0"/>
          </a:p>
        </p:txBody>
      </p:sp>
      <p:sp>
        <p:nvSpPr>
          <p:cNvPr id="611" name="Google Shape;611;p48"/>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2</a:t>
            </a:fld>
            <a:endParaRPr/>
          </a:p>
        </p:txBody>
      </p:sp>
      <p:pic>
        <p:nvPicPr>
          <p:cNvPr id="3" name="Picture 2">
            <a:extLst>
              <a:ext uri="{FF2B5EF4-FFF2-40B4-BE49-F238E27FC236}">
                <a16:creationId xmlns:a16="http://schemas.microsoft.com/office/drawing/2014/main" id="{78E9F0A5-F33F-56B6-FE01-5B68F6B3D571}"/>
              </a:ext>
            </a:extLst>
          </p:cNvPr>
          <p:cNvPicPr>
            <a:picLocks noChangeAspect="1"/>
          </p:cNvPicPr>
          <p:nvPr/>
        </p:nvPicPr>
        <p:blipFill>
          <a:blip r:embed="rId3"/>
          <a:stretch>
            <a:fillRect/>
          </a:stretch>
        </p:blipFill>
        <p:spPr>
          <a:xfrm>
            <a:off x="5421922" y="3152800"/>
            <a:ext cx="2278087" cy="1545675"/>
          </a:xfrm>
          <a:prstGeom prst="rect">
            <a:avLst/>
          </a:prstGeom>
        </p:spPr>
      </p:pic>
    </p:spTree>
    <p:extLst>
      <p:ext uri="{BB962C8B-B14F-4D97-AF65-F5344CB8AC3E}">
        <p14:creationId xmlns:p14="http://schemas.microsoft.com/office/powerpoint/2010/main" val="3280148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33"/>
          <p:cNvSpPr txBox="1">
            <a:spLocks noGrp="1"/>
          </p:cNvSpPr>
          <p:nvPr>
            <p:ph type="title"/>
          </p:nvPr>
        </p:nvSpPr>
        <p:spPr>
          <a:xfrm>
            <a:off x="445650" y="31682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Deep Q-Learning (DQN) Overview</a:t>
            </a:r>
            <a:endParaRPr sz="2800" dirty="0"/>
          </a:p>
        </p:txBody>
      </p:sp>
      <p:sp>
        <p:nvSpPr>
          <p:cNvPr id="342" name="Google Shape;342;p33"/>
          <p:cNvSpPr txBox="1">
            <a:spLocks noGrp="1"/>
          </p:cNvSpPr>
          <p:nvPr>
            <p:ph type="subTitle" idx="1"/>
          </p:nvPr>
        </p:nvSpPr>
        <p:spPr>
          <a:xfrm>
            <a:off x="667271" y="1538150"/>
            <a:ext cx="7704000" cy="530400"/>
          </a:xfrm>
          <a:prstGeom prst="rect">
            <a:avLst/>
          </a:prstGeom>
        </p:spPr>
        <p:txBody>
          <a:bodyPr spcFirstLastPara="1" wrap="square" lIns="91425" tIns="91425" rIns="91425" bIns="91425" anchor="t" anchorCtr="0">
            <a:noAutofit/>
          </a:bodyPr>
          <a:lstStyle/>
          <a:p>
            <a:pPr marL="0" lvl="0" indent="0" algn="l" rtl="0">
              <a:lnSpc>
                <a:spcPct val="110000"/>
              </a:lnSpc>
              <a:spcBef>
                <a:spcPts val="0"/>
              </a:spcBef>
              <a:spcAft>
                <a:spcPts val="0"/>
              </a:spcAft>
              <a:buNone/>
            </a:pPr>
            <a:r>
              <a:rPr lang="en" dirty="0"/>
              <a:t>In English: the Q-value of choosing action </a:t>
            </a:r>
            <a:r>
              <a:rPr lang="en" i="1" dirty="0"/>
              <a:t>a </a:t>
            </a:r>
            <a:r>
              <a:rPr lang="en" dirty="0"/>
              <a:t>at the current state </a:t>
            </a:r>
            <a:r>
              <a:rPr lang="en" i="1" dirty="0"/>
              <a:t>s </a:t>
            </a:r>
            <a:r>
              <a:rPr lang="en" dirty="0"/>
              <a:t>is equal to the immediate reward </a:t>
            </a:r>
            <a:r>
              <a:rPr lang="en" i="1" dirty="0"/>
              <a:t>r </a:t>
            </a:r>
            <a:r>
              <a:rPr lang="en" dirty="0"/>
              <a:t>plus the discounted value of the best future Q-value from the next state </a:t>
            </a:r>
            <a:r>
              <a:rPr lang="en" i="1" dirty="0"/>
              <a:t>s</a:t>
            </a:r>
            <a:r>
              <a:rPr lang="en-US" dirty="0"/>
              <a:t>′ assuming the agent follows optimal policy going forward</a:t>
            </a:r>
            <a:endParaRPr dirty="0"/>
          </a:p>
        </p:txBody>
      </p:sp>
      <p:sp>
        <p:nvSpPr>
          <p:cNvPr id="345" name="Google Shape;345;p33"/>
          <p:cNvSpPr txBox="1">
            <a:spLocks noGrp="1"/>
          </p:cNvSpPr>
          <p:nvPr>
            <p:ph type="subTitle" idx="4"/>
          </p:nvPr>
        </p:nvSpPr>
        <p:spPr>
          <a:xfrm>
            <a:off x="720000" y="891042"/>
            <a:ext cx="7704000" cy="24546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a:t>The Bellman Equation (traditional Q-Learning)</a:t>
            </a:r>
            <a:endParaRPr sz="1600" dirty="0"/>
          </a:p>
        </p:txBody>
      </p:sp>
      <p:sp>
        <p:nvSpPr>
          <p:cNvPr id="348" name="Google Shape;348;p33"/>
          <p:cNvSpPr txBox="1">
            <a:spLocks noGrp="1"/>
          </p:cNvSpPr>
          <p:nvPr>
            <p:ph type="sldNum" idx="12"/>
          </p:nvPr>
        </p:nvSpPr>
        <p:spPr>
          <a:xfrm>
            <a:off x="4297650" y="4602875"/>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fld id="{00000000-1234-1234-1234-123412341234}" type="slidenum">
              <a:rPr lang="en"/>
              <a:t>3</a:t>
            </a:fld>
            <a:endParaRPr/>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DEDA5445-BF55-9EBA-F059-F3E55CA3116D}"/>
                  </a:ext>
                </a:extLst>
              </p:cNvPr>
              <p:cNvSpPr txBox="1"/>
              <p:nvPr/>
            </p:nvSpPr>
            <p:spPr>
              <a:xfrm>
                <a:off x="2689974" y="1188246"/>
                <a:ext cx="3764052" cy="699807"/>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sSup>
                        <m:sSupPr>
                          <m:ctrlPr>
                            <a:rPr lang="en-US">
                              <a:solidFill>
                                <a:schemeClr val="dk1"/>
                              </a:solidFill>
                              <a:latin typeface="Mulish"/>
                              <a:ea typeface="Mulish"/>
                              <a:cs typeface="Mulish"/>
                              <a:sym typeface="Mulish"/>
                            </a:rPr>
                          </m:ctrlPr>
                        </m:sSupPr>
                        <m:e>
                          <m:r>
                            <a:rPr lang="en-US">
                              <a:solidFill>
                                <a:schemeClr val="dk1"/>
                              </a:solidFill>
                              <a:latin typeface="Mulish"/>
                              <a:ea typeface="Mulish"/>
                              <a:cs typeface="Mulish"/>
                              <a:sym typeface="Mulish"/>
                            </a:rPr>
                            <m:t>𝑄</m:t>
                          </m:r>
                        </m:e>
                        <m:sup>
                          <m:r>
                            <a:rPr lang="en-US">
                              <a:solidFill>
                                <a:schemeClr val="dk1"/>
                              </a:solidFill>
                              <a:latin typeface="Mulish"/>
                              <a:ea typeface="Mulish"/>
                              <a:cs typeface="Mulish"/>
                              <a:sym typeface="Mulish"/>
                            </a:rPr>
                            <m:t>∗</m:t>
                          </m:r>
                        </m:sup>
                      </m:sSup>
                      <m:d>
                        <m:dPr>
                          <m:ctrlPr>
                            <a:rPr lang="en-US">
                              <a:solidFill>
                                <a:schemeClr val="dk1"/>
                              </a:solidFill>
                              <a:latin typeface="Mulish"/>
                              <a:ea typeface="Mulish"/>
                              <a:cs typeface="Mulish"/>
                              <a:sym typeface="Mulish"/>
                            </a:rPr>
                          </m:ctrlPr>
                        </m:dPr>
                        <m:e>
                          <m:r>
                            <a:rPr lang="en-US">
                              <a:solidFill>
                                <a:schemeClr val="dk1"/>
                              </a:solidFill>
                              <a:latin typeface="Mulish"/>
                              <a:ea typeface="Mulish"/>
                              <a:cs typeface="Mulish"/>
                              <a:sym typeface="Mulish"/>
                            </a:rPr>
                            <m:t>𝑠</m:t>
                          </m:r>
                          <m:r>
                            <a:rPr lang="en-US">
                              <a:solidFill>
                                <a:schemeClr val="dk1"/>
                              </a:solidFill>
                              <a:latin typeface="Mulish"/>
                              <a:ea typeface="Mulish"/>
                              <a:cs typeface="Mulish"/>
                              <a:sym typeface="Mulish"/>
                            </a:rPr>
                            <m:t>,</m:t>
                          </m:r>
                          <m:r>
                            <a:rPr lang="en-US">
                              <a:solidFill>
                                <a:schemeClr val="dk1"/>
                              </a:solidFill>
                              <a:latin typeface="Mulish"/>
                              <a:ea typeface="Mulish"/>
                              <a:cs typeface="Mulish"/>
                              <a:sym typeface="Mulish"/>
                            </a:rPr>
                            <m:t>𝑎</m:t>
                          </m:r>
                        </m:e>
                      </m:d>
                      <m:r>
                        <a:rPr lang="en-US">
                          <a:solidFill>
                            <a:schemeClr val="dk1"/>
                          </a:solidFill>
                          <a:latin typeface="Mulish"/>
                          <a:ea typeface="Mulish"/>
                          <a:cs typeface="Mulish"/>
                          <a:sym typeface="Mulish"/>
                        </a:rPr>
                        <m:t>=</m:t>
                      </m:r>
                      <m:sSub>
                        <m:sSubPr>
                          <m:ctrlPr>
                            <a:rPr lang="en-US">
                              <a:solidFill>
                                <a:schemeClr val="dk1"/>
                              </a:solidFill>
                              <a:latin typeface="Mulish"/>
                              <a:ea typeface="Mulish"/>
                              <a:cs typeface="Mulish"/>
                              <a:sym typeface="Mulish"/>
                            </a:rPr>
                          </m:ctrlPr>
                        </m:sSubPr>
                        <m:e>
                          <m:r>
                            <a:rPr lang="en-US">
                              <a:solidFill>
                                <a:schemeClr val="dk1"/>
                              </a:solidFill>
                              <a:latin typeface="Mulish"/>
                              <a:ea typeface="Mulish"/>
                              <a:cs typeface="Mulish"/>
                              <a:sym typeface="Mulish"/>
                            </a:rPr>
                            <m:t>𝐸</m:t>
                          </m:r>
                        </m:e>
                        <m:sub>
                          <m:sSup>
                            <m:sSupPr>
                              <m:ctrlPr>
                                <a:rPr lang="en-US">
                                  <a:solidFill>
                                    <a:schemeClr val="dk1"/>
                                  </a:solidFill>
                                  <a:latin typeface="Mulish"/>
                                  <a:ea typeface="Mulish"/>
                                  <a:cs typeface="Mulish"/>
                                  <a:sym typeface="Mulish"/>
                                </a:rPr>
                              </m:ctrlPr>
                            </m:sSupPr>
                            <m:e>
                              <m:r>
                                <a:rPr lang="en-US">
                                  <a:solidFill>
                                    <a:schemeClr val="dk1"/>
                                  </a:solidFill>
                                  <a:latin typeface="Mulish"/>
                                  <a:ea typeface="Mulish"/>
                                  <a:cs typeface="Mulish"/>
                                  <a:sym typeface="Mulish"/>
                                </a:rPr>
                                <m:t>𝑠</m:t>
                              </m:r>
                            </m:e>
                            <m:sup>
                              <m:r>
                                <a:rPr lang="en-US">
                                  <a:solidFill>
                                    <a:schemeClr val="dk1"/>
                                  </a:solidFill>
                                  <a:latin typeface="Mulish"/>
                                  <a:ea typeface="Mulish"/>
                                  <a:cs typeface="Mulish"/>
                                  <a:sym typeface="Mulish"/>
                                </a:rPr>
                                <m:t>′</m:t>
                              </m:r>
                            </m:sup>
                          </m:sSup>
                        </m:sub>
                      </m:sSub>
                      <m:d>
                        <m:dPr>
                          <m:begChr m:val="["/>
                          <m:endChr m:val="]"/>
                          <m:sepChr m:val="∣"/>
                          <m:ctrlPr>
                            <a:rPr lang="en-US">
                              <a:solidFill>
                                <a:schemeClr val="dk1"/>
                              </a:solidFill>
                              <a:latin typeface="Mulish"/>
                              <a:ea typeface="Mulish"/>
                              <a:cs typeface="Mulish"/>
                              <a:sym typeface="Mulish"/>
                            </a:rPr>
                          </m:ctrlPr>
                        </m:dPr>
                        <m:e>
                          <m:r>
                            <a:rPr lang="en-US">
                              <a:solidFill>
                                <a:schemeClr val="dk1"/>
                              </a:solidFill>
                              <a:latin typeface="Mulish"/>
                              <a:ea typeface="Mulish"/>
                              <a:cs typeface="Mulish"/>
                              <a:sym typeface="Mulish"/>
                            </a:rPr>
                            <m:t>𝑟</m:t>
                          </m:r>
                          <m:r>
                            <a:rPr lang="en-US">
                              <a:solidFill>
                                <a:schemeClr val="dk1"/>
                              </a:solidFill>
                              <a:latin typeface="Mulish"/>
                              <a:ea typeface="Mulish"/>
                              <a:cs typeface="Mulish"/>
                              <a:sym typeface="Mulish"/>
                            </a:rPr>
                            <m:t>+</m:t>
                          </m:r>
                          <m:r>
                            <m:rPr>
                              <m:sty m:val="p"/>
                            </m:rPr>
                            <a:rPr lang="en-US">
                              <a:solidFill>
                                <a:schemeClr val="dk1"/>
                              </a:solidFill>
                              <a:latin typeface="Mulish"/>
                              <a:ea typeface="Mulish"/>
                              <a:cs typeface="Mulish"/>
                              <a:sym typeface="Mulish"/>
                            </a:rPr>
                            <m:t>γ</m:t>
                          </m:r>
                          <m:func>
                            <m:funcPr>
                              <m:ctrlPr>
                                <a:rPr lang="en-US">
                                  <a:solidFill>
                                    <a:schemeClr val="dk1"/>
                                  </a:solidFill>
                                  <a:latin typeface="Mulish"/>
                                  <a:ea typeface="Mulish"/>
                                  <a:cs typeface="Mulish"/>
                                  <a:sym typeface="Mulish"/>
                                </a:rPr>
                              </m:ctrlPr>
                            </m:funcPr>
                            <m:fName>
                              <m:limLow>
                                <m:limLowPr>
                                  <m:ctrlPr>
                                    <a:rPr lang="en-US">
                                      <a:solidFill>
                                        <a:schemeClr val="dk1"/>
                                      </a:solidFill>
                                      <a:latin typeface="Mulish"/>
                                      <a:ea typeface="Mulish"/>
                                      <a:cs typeface="Mulish"/>
                                      <a:sym typeface="Mulish"/>
                                    </a:rPr>
                                  </m:ctrlPr>
                                </m:limLowPr>
                                <m:e>
                                  <m:r>
                                    <m:rPr>
                                      <m:sty m:val="p"/>
                                    </m:rPr>
                                    <a:rPr lang="en-US">
                                      <a:solidFill>
                                        <a:schemeClr val="dk1"/>
                                      </a:solidFill>
                                      <a:latin typeface="Mulish"/>
                                      <a:ea typeface="Mulish"/>
                                      <a:cs typeface="Mulish"/>
                                      <a:sym typeface="Mulish"/>
                                    </a:rPr>
                                    <m:t>max</m:t>
                                  </m:r>
                                </m:e>
                                <m:lim>
                                  <m:sSup>
                                    <m:sSupPr>
                                      <m:ctrlPr>
                                        <a:rPr lang="en-US">
                                          <a:solidFill>
                                            <a:schemeClr val="dk1"/>
                                          </a:solidFill>
                                          <a:latin typeface="Mulish"/>
                                          <a:ea typeface="Mulish"/>
                                          <a:cs typeface="Mulish"/>
                                          <a:sym typeface="Mulish"/>
                                        </a:rPr>
                                      </m:ctrlPr>
                                    </m:sSupPr>
                                    <m:e>
                                      <m:r>
                                        <a:rPr lang="en-US">
                                          <a:solidFill>
                                            <a:schemeClr val="dk1"/>
                                          </a:solidFill>
                                          <a:latin typeface="Mulish"/>
                                          <a:ea typeface="Mulish"/>
                                          <a:cs typeface="Mulish"/>
                                          <a:sym typeface="Mulish"/>
                                        </a:rPr>
                                        <m:t>𝑎</m:t>
                                      </m:r>
                                    </m:e>
                                    <m:sup>
                                      <m:r>
                                        <a:rPr lang="en-US">
                                          <a:solidFill>
                                            <a:schemeClr val="dk1"/>
                                          </a:solidFill>
                                          <a:latin typeface="Mulish"/>
                                          <a:ea typeface="Mulish"/>
                                          <a:cs typeface="Mulish"/>
                                          <a:sym typeface="Mulish"/>
                                        </a:rPr>
                                        <m:t>′</m:t>
                                      </m:r>
                                    </m:sup>
                                  </m:sSup>
                                </m:lim>
                              </m:limLow>
                            </m:fName>
                            <m:e>
                              <m:sSup>
                                <m:sSupPr>
                                  <m:ctrlPr>
                                    <a:rPr lang="en-US">
                                      <a:solidFill>
                                        <a:schemeClr val="dk1"/>
                                      </a:solidFill>
                                      <a:latin typeface="Mulish"/>
                                      <a:ea typeface="Mulish"/>
                                      <a:cs typeface="Mulish"/>
                                      <a:sym typeface="Mulish"/>
                                    </a:rPr>
                                  </m:ctrlPr>
                                </m:sSupPr>
                                <m:e>
                                  <m:r>
                                    <a:rPr lang="en-US">
                                      <a:solidFill>
                                        <a:schemeClr val="dk1"/>
                                      </a:solidFill>
                                      <a:latin typeface="Mulish"/>
                                      <a:ea typeface="Mulish"/>
                                      <a:cs typeface="Mulish"/>
                                      <a:sym typeface="Mulish"/>
                                    </a:rPr>
                                    <m:t>𝑄</m:t>
                                  </m:r>
                                </m:e>
                                <m:sup>
                                  <m:r>
                                    <a:rPr lang="en-US">
                                      <a:solidFill>
                                        <a:schemeClr val="dk1"/>
                                      </a:solidFill>
                                      <a:latin typeface="Mulish"/>
                                      <a:ea typeface="Mulish"/>
                                      <a:cs typeface="Mulish"/>
                                      <a:sym typeface="Mulish"/>
                                    </a:rPr>
                                    <m:t>∗</m:t>
                                  </m:r>
                                </m:sup>
                              </m:sSup>
                            </m:e>
                          </m:func>
                          <m:d>
                            <m:dPr>
                              <m:ctrlPr>
                                <a:rPr lang="en-US">
                                  <a:solidFill>
                                    <a:schemeClr val="dk1"/>
                                  </a:solidFill>
                                  <a:latin typeface="Mulish"/>
                                  <a:ea typeface="Mulish"/>
                                  <a:cs typeface="Mulish"/>
                                  <a:sym typeface="Mulish"/>
                                </a:rPr>
                              </m:ctrlPr>
                            </m:dPr>
                            <m:e>
                              <m:sSup>
                                <m:sSupPr>
                                  <m:ctrlPr>
                                    <a:rPr lang="en-US">
                                      <a:solidFill>
                                        <a:schemeClr val="dk1"/>
                                      </a:solidFill>
                                      <a:latin typeface="Mulish"/>
                                      <a:ea typeface="Mulish"/>
                                      <a:cs typeface="Mulish"/>
                                      <a:sym typeface="Mulish"/>
                                    </a:rPr>
                                  </m:ctrlPr>
                                </m:sSupPr>
                                <m:e>
                                  <m:r>
                                    <a:rPr lang="en-US">
                                      <a:solidFill>
                                        <a:schemeClr val="dk1"/>
                                      </a:solidFill>
                                      <a:latin typeface="Mulish"/>
                                      <a:ea typeface="Mulish"/>
                                      <a:cs typeface="Mulish"/>
                                      <a:sym typeface="Mulish"/>
                                    </a:rPr>
                                    <m:t>𝑠</m:t>
                                  </m:r>
                                </m:e>
                                <m:sup>
                                  <m:r>
                                    <a:rPr lang="en-US">
                                      <a:solidFill>
                                        <a:schemeClr val="dk1"/>
                                      </a:solidFill>
                                      <a:latin typeface="Mulish"/>
                                      <a:ea typeface="Mulish"/>
                                      <a:cs typeface="Mulish"/>
                                      <a:sym typeface="Mulish"/>
                                    </a:rPr>
                                    <m:t>′</m:t>
                                  </m:r>
                                </m:sup>
                              </m:sSup>
                              <m:r>
                                <a:rPr lang="en-US">
                                  <a:solidFill>
                                    <a:schemeClr val="dk1"/>
                                  </a:solidFill>
                                  <a:latin typeface="Mulish"/>
                                  <a:ea typeface="Mulish"/>
                                  <a:cs typeface="Mulish"/>
                                  <a:sym typeface="Mulish"/>
                                </a:rPr>
                                <m:t>,</m:t>
                              </m:r>
                              <m:sSup>
                                <m:sSupPr>
                                  <m:ctrlPr>
                                    <a:rPr lang="en-US">
                                      <a:solidFill>
                                        <a:schemeClr val="dk1"/>
                                      </a:solidFill>
                                      <a:latin typeface="Mulish"/>
                                      <a:ea typeface="Mulish"/>
                                      <a:cs typeface="Mulish"/>
                                      <a:sym typeface="Mulish"/>
                                    </a:rPr>
                                  </m:ctrlPr>
                                </m:sSupPr>
                                <m:e>
                                  <m:r>
                                    <a:rPr lang="en-US">
                                      <a:solidFill>
                                        <a:schemeClr val="dk1"/>
                                      </a:solidFill>
                                      <a:latin typeface="Mulish"/>
                                      <a:ea typeface="Mulish"/>
                                      <a:cs typeface="Mulish"/>
                                      <a:sym typeface="Mulish"/>
                                    </a:rPr>
                                    <m:t>𝑎</m:t>
                                  </m:r>
                                </m:e>
                                <m:sup>
                                  <m:r>
                                    <a:rPr lang="en-US">
                                      <a:solidFill>
                                        <a:schemeClr val="dk1"/>
                                      </a:solidFill>
                                      <a:latin typeface="Mulish"/>
                                      <a:ea typeface="Mulish"/>
                                      <a:cs typeface="Mulish"/>
                                      <a:sym typeface="Mulish"/>
                                    </a:rPr>
                                    <m:t>′</m:t>
                                  </m:r>
                                </m:sup>
                              </m:sSup>
                            </m:e>
                          </m:d>
                        </m:e>
                        <m:e>
                          <m:r>
                            <a:rPr lang="en-US">
                              <a:solidFill>
                                <a:schemeClr val="dk1"/>
                              </a:solidFill>
                              <a:latin typeface="Mulish"/>
                              <a:ea typeface="Mulish"/>
                              <a:cs typeface="Mulish"/>
                              <a:sym typeface="Mulish"/>
                            </a:rPr>
                            <m:t>𝑠</m:t>
                          </m:r>
                          <m:r>
                            <a:rPr lang="en-US">
                              <a:solidFill>
                                <a:schemeClr val="dk1"/>
                              </a:solidFill>
                              <a:latin typeface="Mulish"/>
                              <a:ea typeface="Mulish"/>
                              <a:cs typeface="Mulish"/>
                              <a:sym typeface="Mulish"/>
                            </a:rPr>
                            <m:t>,</m:t>
                          </m:r>
                          <m:r>
                            <a:rPr lang="en-US">
                              <a:solidFill>
                                <a:schemeClr val="dk1"/>
                              </a:solidFill>
                              <a:latin typeface="Mulish"/>
                              <a:ea typeface="Mulish"/>
                              <a:cs typeface="Mulish"/>
                              <a:sym typeface="Mulish"/>
                            </a:rPr>
                            <m:t>𝑎</m:t>
                          </m:r>
                        </m:e>
                      </m:d>
                    </m:oMath>
                  </m:oMathPara>
                </a14:m>
                <a:endParaRPr lang="en-US" dirty="0">
                  <a:solidFill>
                    <a:schemeClr val="dk1"/>
                  </a:solidFill>
                  <a:latin typeface="Mulish"/>
                  <a:ea typeface="Mulish"/>
                  <a:cs typeface="Mulish"/>
                  <a:sym typeface="Mulish"/>
                </a:endParaRPr>
              </a:p>
              <a:p>
                <a:endParaRPr lang="en-US" dirty="0"/>
              </a:p>
            </p:txBody>
          </p:sp>
        </mc:Choice>
        <mc:Fallback>
          <p:sp>
            <p:nvSpPr>
              <p:cNvPr id="4" name="TextBox 3">
                <a:extLst>
                  <a:ext uri="{FF2B5EF4-FFF2-40B4-BE49-F238E27FC236}">
                    <a16:creationId xmlns:a16="http://schemas.microsoft.com/office/drawing/2014/main" id="{DEDA5445-BF55-9EBA-F059-F3E55CA3116D}"/>
                  </a:ext>
                </a:extLst>
              </p:cNvPr>
              <p:cNvSpPr txBox="1">
                <a:spLocks noRot="1" noChangeAspect="1" noMove="1" noResize="1" noEditPoints="1" noAdjustHandles="1" noChangeArrowheads="1" noChangeShapeType="1" noTextEdit="1"/>
              </p:cNvSpPr>
              <p:nvPr/>
            </p:nvSpPr>
            <p:spPr>
              <a:xfrm>
                <a:off x="2689974" y="1188246"/>
                <a:ext cx="3764052" cy="699807"/>
              </a:xfrm>
              <a:prstGeom prst="rect">
                <a:avLst/>
              </a:prstGeom>
              <a:blipFill>
                <a:blip r:embed="rId3"/>
                <a:stretch>
                  <a:fillRect/>
                </a:stretch>
              </a:blipFill>
            </p:spPr>
            <p:txBody>
              <a:bodyPr/>
              <a:lstStyle/>
              <a:p>
                <a:r>
                  <a:rPr lang="en-US">
                    <a:noFill/>
                  </a:rPr>
                  <a:t> </a:t>
                </a:r>
              </a:p>
            </p:txBody>
          </p:sp>
        </mc:Fallback>
      </mc:AlternateContent>
      <p:sp>
        <p:nvSpPr>
          <p:cNvPr id="13" name="Google Shape;345;p33">
            <a:extLst>
              <a:ext uri="{FF2B5EF4-FFF2-40B4-BE49-F238E27FC236}">
                <a16:creationId xmlns:a16="http://schemas.microsoft.com/office/drawing/2014/main" id="{D77F4861-8B66-BCE1-54FB-A039525A2EC4}"/>
              </a:ext>
            </a:extLst>
          </p:cNvPr>
          <p:cNvSpPr txBox="1">
            <a:spLocks/>
          </p:cNvSpPr>
          <p:nvPr/>
        </p:nvSpPr>
        <p:spPr>
          <a:xfrm>
            <a:off x="720000" y="2402609"/>
            <a:ext cx="7704000" cy="245469"/>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1" i="0" u="none" strike="noStrike" cap="none">
                <a:solidFill>
                  <a:schemeClr val="dk2"/>
                </a:solidFill>
                <a:latin typeface="Quicksand"/>
                <a:ea typeface="Quicksand"/>
                <a:cs typeface="Quicksand"/>
                <a:sym typeface="Quicksan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1600"/>
              </a:spcBef>
              <a:spcAft>
                <a:spcPts val="160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600" dirty="0"/>
              <a:t>How does Deep Learning factor in?</a:t>
            </a:r>
          </a:p>
        </p:txBody>
      </p:sp>
      <p:sp>
        <p:nvSpPr>
          <p:cNvPr id="15" name="Google Shape;342;p33">
            <a:extLst>
              <a:ext uri="{FF2B5EF4-FFF2-40B4-BE49-F238E27FC236}">
                <a16:creationId xmlns:a16="http://schemas.microsoft.com/office/drawing/2014/main" id="{814E60BD-EFFC-C4FB-E9F9-075593F23ED6}"/>
              </a:ext>
            </a:extLst>
          </p:cNvPr>
          <p:cNvSpPr txBox="1">
            <a:spLocks/>
          </p:cNvSpPr>
          <p:nvPr/>
        </p:nvSpPr>
        <p:spPr>
          <a:xfrm>
            <a:off x="667271" y="2648078"/>
            <a:ext cx="7704000" cy="530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1pPr>
            <a:lvl2pPr marL="914400" marR="0" lvl="1" indent="-317500" algn="l" rtl="0">
              <a:lnSpc>
                <a:spcPct val="100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2pPr>
            <a:lvl3pPr marL="1371600" marR="0" lvl="2"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3pPr>
            <a:lvl4pPr marL="1828800" marR="0" lvl="3"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4pPr>
            <a:lvl5pPr marL="2286000" marR="0" lvl="4"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5pPr>
            <a:lvl6pPr marL="2743200" marR="0" lvl="5"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6pPr>
            <a:lvl7pPr marL="3200400" marR="0" lvl="6"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7pPr>
            <a:lvl8pPr marL="3657600" marR="0" lvl="7"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8pPr>
            <a:lvl9pPr marL="4114800" marR="0" lvl="8" indent="-317500" algn="l" rtl="0">
              <a:lnSpc>
                <a:spcPct val="100000"/>
              </a:lnSpc>
              <a:spcBef>
                <a:spcPts val="1600"/>
              </a:spcBef>
              <a:spcAft>
                <a:spcPts val="1600"/>
              </a:spcAft>
              <a:buClr>
                <a:schemeClr val="dk1"/>
              </a:buClr>
              <a:buSzPts val="1400"/>
              <a:buFont typeface="Mulish"/>
              <a:buNone/>
              <a:defRPr sz="1400" b="0" i="0" u="none" strike="noStrike" cap="none">
                <a:solidFill>
                  <a:schemeClr val="dk1"/>
                </a:solidFill>
                <a:latin typeface="Mulish"/>
                <a:ea typeface="Mulish"/>
                <a:cs typeface="Mulish"/>
                <a:sym typeface="Mulish"/>
              </a:defRPr>
            </a:lvl9pPr>
          </a:lstStyle>
          <a:p>
            <a:pPr marL="0" indent="0">
              <a:lnSpc>
                <a:spcPct val="110000"/>
              </a:lnSpc>
            </a:pPr>
            <a:r>
              <a:rPr lang="en-US" dirty="0"/>
              <a:t>For even moderately  complex games, the state space, action space, or both can be far too large to compute Q-values analytically .  So, we’ll use a neural network to attempt to learn the Q function.</a:t>
            </a:r>
          </a:p>
        </p:txBody>
      </p:sp>
      <p:sp>
        <p:nvSpPr>
          <p:cNvPr id="16" name="Google Shape;345;p33"/>
          <p:cNvSpPr txBox="1">
            <a:spLocks/>
          </p:cNvSpPr>
          <p:nvPr/>
        </p:nvSpPr>
        <p:spPr>
          <a:xfrm>
            <a:off x="720000" y="3481843"/>
            <a:ext cx="7704000" cy="245469"/>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1" i="0" u="none" strike="noStrike" cap="none">
                <a:solidFill>
                  <a:schemeClr val="dk2"/>
                </a:solidFill>
                <a:latin typeface="Quicksand"/>
                <a:ea typeface="Quicksand"/>
                <a:cs typeface="Quicksand"/>
                <a:sym typeface="Quicksan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1600"/>
              </a:spcBef>
              <a:spcAft>
                <a:spcPts val="160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600"/>
              <a:t>The Basic Building Blocks</a:t>
            </a:r>
            <a:endParaRPr lang="en-US" sz="1600" dirty="0"/>
          </a:p>
        </p:txBody>
      </p:sp>
      <p:sp>
        <p:nvSpPr>
          <p:cNvPr id="17" name="Subtitle 4">
            <a:extLst>
              <a:ext uri="{FF2B5EF4-FFF2-40B4-BE49-F238E27FC236}">
                <a16:creationId xmlns:a16="http://schemas.microsoft.com/office/drawing/2014/main" id="{D21342A6-F099-D864-AFF2-DC3FBCD5DE35}"/>
              </a:ext>
            </a:extLst>
          </p:cNvPr>
          <p:cNvSpPr txBox="1">
            <a:spLocks/>
          </p:cNvSpPr>
          <p:nvPr/>
        </p:nvSpPr>
        <p:spPr>
          <a:xfrm>
            <a:off x="514871" y="3693208"/>
            <a:ext cx="7704000" cy="5914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1pPr>
            <a:lvl2pPr marL="914400" marR="0" lvl="1" indent="-317500" algn="l" rtl="0">
              <a:lnSpc>
                <a:spcPct val="100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2pPr>
            <a:lvl3pPr marL="1371600" marR="0" lvl="2"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3pPr>
            <a:lvl4pPr marL="1828800" marR="0" lvl="3"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4pPr>
            <a:lvl5pPr marL="2286000" marR="0" lvl="4"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5pPr>
            <a:lvl6pPr marL="2743200" marR="0" lvl="5"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6pPr>
            <a:lvl7pPr marL="3200400" marR="0" lvl="6"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7pPr>
            <a:lvl8pPr marL="3657600" marR="0" lvl="7"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8pPr>
            <a:lvl9pPr marL="4114800" marR="0" lvl="8" indent="-317500" algn="l" rtl="0">
              <a:lnSpc>
                <a:spcPct val="100000"/>
              </a:lnSpc>
              <a:spcBef>
                <a:spcPts val="1600"/>
              </a:spcBef>
              <a:spcAft>
                <a:spcPts val="1600"/>
              </a:spcAft>
              <a:buClr>
                <a:schemeClr val="dk1"/>
              </a:buClr>
              <a:buSzPts val="1400"/>
              <a:buFont typeface="Mulish"/>
              <a:buNone/>
              <a:defRPr sz="1400" b="0" i="0" u="none" strike="noStrike" cap="none">
                <a:solidFill>
                  <a:schemeClr val="dk1"/>
                </a:solidFill>
                <a:latin typeface="Mulish"/>
                <a:ea typeface="Mulish"/>
                <a:cs typeface="Mulish"/>
                <a:sym typeface="Mulish"/>
              </a:defRPr>
            </a:lvl9pPr>
          </a:lstStyle>
          <a:p>
            <a:pPr>
              <a:lnSpc>
                <a:spcPct val="110000"/>
              </a:lnSpc>
              <a:buFont typeface="Arial" panose="020B0604020202020204" pitchFamily="34" charset="0"/>
              <a:buChar char="•"/>
            </a:pPr>
            <a:r>
              <a:rPr lang="en-US" dirty="0"/>
              <a:t>2 Neural Networks, Policy and Target, each initialized to the same weights</a:t>
            </a:r>
          </a:p>
          <a:p>
            <a:pPr>
              <a:lnSpc>
                <a:spcPct val="110000"/>
              </a:lnSpc>
              <a:buFont typeface="Arial" panose="020B0604020202020204" pitchFamily="34" charset="0"/>
              <a:buChar char="•"/>
            </a:pPr>
            <a:r>
              <a:rPr lang="en-US" dirty="0"/>
              <a:t>A Replay Buffer, which contains hundreds of thousands of entries, each w/ game screen, action taken, reward received, and a “life lost”-flag.  Initially this buffer can be generated by having a naïve agent play randomly.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7" name="Rectangle 6">
            <a:extLst>
              <a:ext uri="{FF2B5EF4-FFF2-40B4-BE49-F238E27FC236}">
                <a16:creationId xmlns:a16="http://schemas.microsoft.com/office/drawing/2014/main" id="{3C35B106-8890-741F-368F-57F87038F864}"/>
              </a:ext>
            </a:extLst>
          </p:cNvPr>
          <p:cNvSpPr/>
          <p:nvPr/>
        </p:nvSpPr>
        <p:spPr>
          <a:xfrm>
            <a:off x="3400078" y="3977627"/>
            <a:ext cx="3663063" cy="378210"/>
          </a:xfrm>
          <a:prstGeom prst="rect">
            <a:avLst/>
          </a:prstGeom>
          <a:ln>
            <a:solidFill>
              <a:srgbClr val="002060"/>
            </a:solid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dirty="0"/>
              <a:t>`</a:t>
            </a:r>
          </a:p>
        </p:txBody>
      </p:sp>
      <p:sp>
        <p:nvSpPr>
          <p:cNvPr id="341" name="Google Shape;341;p33"/>
          <p:cNvSpPr txBox="1">
            <a:spLocks noGrp="1"/>
          </p:cNvSpPr>
          <p:nvPr>
            <p:ph type="title"/>
          </p:nvPr>
        </p:nvSpPr>
        <p:spPr>
          <a:xfrm>
            <a:off x="445650" y="25598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Standard DQN</a:t>
            </a:r>
            <a:endParaRPr sz="2800" dirty="0"/>
          </a:p>
        </p:txBody>
      </p:sp>
      <p:sp>
        <p:nvSpPr>
          <p:cNvPr id="348" name="Google Shape;348;p33"/>
          <p:cNvSpPr txBox="1">
            <a:spLocks noGrp="1"/>
          </p:cNvSpPr>
          <p:nvPr>
            <p:ph type="sldNum" idx="12"/>
          </p:nvPr>
        </p:nvSpPr>
        <p:spPr>
          <a:xfrm>
            <a:off x="4297650" y="4602873"/>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a:t>
            </a:r>
            <a:endParaRPr dirty="0"/>
          </a:p>
        </p:txBody>
      </p:sp>
      <mc:AlternateContent xmlns:mc="http://schemas.openxmlformats.org/markup-compatibility/2006">
        <mc:Choice xmlns:a14="http://schemas.microsoft.com/office/drawing/2010/main" Requires="a14">
          <p:sp>
            <p:nvSpPr>
              <p:cNvPr id="15" name="Google Shape;342;p33">
                <a:extLst>
                  <a:ext uri="{FF2B5EF4-FFF2-40B4-BE49-F238E27FC236}">
                    <a16:creationId xmlns:a16="http://schemas.microsoft.com/office/drawing/2014/main" id="{814E60BD-EFFC-C4FB-E9F9-075593F23ED6}"/>
                  </a:ext>
                </a:extLst>
              </p:cNvPr>
              <p:cNvSpPr txBox="1">
                <a:spLocks/>
              </p:cNvSpPr>
              <p:nvPr/>
            </p:nvSpPr>
            <p:spPr>
              <a:xfrm>
                <a:off x="445650" y="711606"/>
                <a:ext cx="8194255" cy="530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1pPr>
                <a:lvl2pPr marL="914400" marR="0" lvl="1" indent="-317500" algn="l" rtl="0">
                  <a:lnSpc>
                    <a:spcPct val="100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2pPr>
                <a:lvl3pPr marL="1371600" marR="0" lvl="2"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3pPr>
                <a:lvl4pPr marL="1828800" marR="0" lvl="3"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4pPr>
                <a:lvl5pPr marL="2286000" marR="0" lvl="4"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5pPr>
                <a:lvl6pPr marL="2743200" marR="0" lvl="5"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6pPr>
                <a:lvl7pPr marL="3200400" marR="0" lvl="6"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7pPr>
                <a:lvl8pPr marL="3657600" marR="0" lvl="7"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8pPr>
                <a:lvl9pPr marL="4114800" marR="0" lvl="8" indent="-317500" algn="l" rtl="0">
                  <a:lnSpc>
                    <a:spcPct val="100000"/>
                  </a:lnSpc>
                  <a:spcBef>
                    <a:spcPts val="1600"/>
                  </a:spcBef>
                  <a:spcAft>
                    <a:spcPts val="1600"/>
                  </a:spcAft>
                  <a:buClr>
                    <a:schemeClr val="dk1"/>
                  </a:buClr>
                  <a:buSzPts val="1400"/>
                  <a:buFont typeface="Mulish"/>
                  <a:buNone/>
                  <a:defRPr sz="1400" b="0" i="0" u="none" strike="noStrike" cap="none">
                    <a:solidFill>
                      <a:schemeClr val="dk1"/>
                    </a:solidFill>
                    <a:latin typeface="Mulish"/>
                    <a:ea typeface="Mulish"/>
                    <a:cs typeface="Mulish"/>
                    <a:sym typeface="Mulish"/>
                  </a:defRPr>
                </a:lvl9pPr>
              </a:lstStyle>
              <a:p>
                <a:pPr marL="285750" indent="-285750">
                  <a:buFont typeface="Arial" panose="020B0604020202020204" pitchFamily="34" charset="0"/>
                  <a:buChar char="•"/>
                </a:pPr>
                <a:r>
                  <a:rPr lang="en-US" dirty="0"/>
                  <a:t>Each “state” consists of 4 consecutive screens (e.g. frames </a:t>
                </a:r>
                <a:r>
                  <a:rPr lang="en-US" i="1" dirty="0"/>
                  <a:t>t </a:t>
                </a:r>
                <a:r>
                  <a:rPr lang="en-US" dirty="0"/>
                  <a:t>thru </a:t>
                </a:r>
                <a:r>
                  <a:rPr lang="en-US" i="1" dirty="0"/>
                  <a:t>t+3), </a:t>
                </a:r>
                <a:r>
                  <a:rPr lang="en-US" dirty="0"/>
                  <a:t>sampled randomly from the Replay Buffer</a:t>
                </a:r>
                <a:endParaRPr lang="en-US" i="1" dirty="0"/>
              </a:p>
              <a:p>
                <a:pPr marL="285750" indent="-285750">
                  <a:buFont typeface="Arial" panose="020B0604020202020204" pitchFamily="34" charset="0"/>
                  <a:buChar char="•"/>
                </a:pPr>
                <a:r>
                  <a:rPr lang="en-US" dirty="0"/>
                  <a:t>This state is passed to the Policy Network, which outputs Q-value predictions for each possible actions</a:t>
                </a:r>
              </a:p>
              <a:p>
                <a:pPr marL="285750" indent="-285750">
                  <a:buFont typeface="Arial" panose="020B0604020202020204" pitchFamily="34" charset="0"/>
                  <a:buChar char="•"/>
                </a:pPr>
                <a:r>
                  <a:rPr lang="en-US" dirty="0"/>
                  <a:t>We select </a:t>
                </a:r>
                <a:r>
                  <a:rPr lang="en-US" b="1" dirty="0"/>
                  <a:t>Q-Value</a:t>
                </a:r>
                <a:r>
                  <a:rPr lang="en-US" dirty="0"/>
                  <a:t> corresponding to the action that was taken at time </a:t>
                </a:r>
                <a:r>
                  <a:rPr lang="en-US" i="1" dirty="0"/>
                  <a:t>t+3. </a:t>
                </a:r>
              </a:p>
              <a:p>
                <a:pPr marL="285750" indent="-285750">
                  <a:buFont typeface="Arial" panose="020B0604020202020204" pitchFamily="34" charset="0"/>
                  <a:buChar char="•"/>
                </a:pPr>
                <a:r>
                  <a:rPr lang="en-US" dirty="0"/>
                  <a:t>The “next-state” is constructed as the 4 frames from </a:t>
                </a:r>
                <a:r>
                  <a:rPr lang="en-US" i="1" dirty="0"/>
                  <a:t>t+1 </a:t>
                </a:r>
                <a:r>
                  <a:rPr lang="en-US" dirty="0"/>
                  <a:t>thru </a:t>
                </a:r>
                <a:r>
                  <a:rPr lang="en-US" i="1" dirty="0"/>
                  <a:t>t+4</a:t>
                </a:r>
                <a:endParaRPr lang="en-US" dirty="0"/>
              </a:p>
              <a:p>
                <a:pPr marL="285750" indent="-285750">
                  <a:buFont typeface="Arial" panose="020B0604020202020204" pitchFamily="34" charset="0"/>
                  <a:buChar char="•"/>
                </a:pPr>
                <a:r>
                  <a:rPr lang="en-US" dirty="0"/>
                  <a:t>Pass “next-state” to Target Net, and get the max Q-values over all actions -&gt; </a:t>
                </a:r>
                <a14:m>
                  <m:oMath xmlns:m="http://schemas.openxmlformats.org/officeDocument/2006/math">
                    <m:func>
                      <m:funcPr>
                        <m:ctrlPr>
                          <a:rPr lang="en-US" sz="1200" smtClean="0"/>
                        </m:ctrlPr>
                      </m:funcPr>
                      <m:fName>
                        <m:limLow>
                          <m:limLowPr>
                            <m:ctrlPr>
                              <a:rPr lang="en-US" sz="1200"/>
                            </m:ctrlPr>
                          </m:limLowPr>
                          <m:e>
                            <m:r>
                              <m:rPr>
                                <m:sty m:val="p"/>
                              </m:rPr>
                              <a:rPr lang="en-US" sz="1200"/>
                              <m:t>max</m:t>
                            </m:r>
                          </m:e>
                          <m:lim>
                            <m:sSup>
                              <m:sSupPr>
                                <m:ctrlPr>
                                  <a:rPr lang="en-US" sz="1200"/>
                                </m:ctrlPr>
                              </m:sSupPr>
                              <m:e>
                                <m:r>
                                  <a:rPr lang="en-US" sz="1200"/>
                                  <m:t>𝑎</m:t>
                                </m:r>
                              </m:e>
                              <m:sup>
                                <m:r>
                                  <a:rPr lang="en-US" sz="1200"/>
                                  <m:t>′</m:t>
                                </m:r>
                              </m:sup>
                            </m:sSup>
                          </m:lim>
                        </m:limLow>
                      </m:fName>
                      <m:e>
                        <m:sSub>
                          <m:sSubPr>
                            <m:ctrlPr>
                              <a:rPr lang="en-US" sz="1200"/>
                            </m:ctrlPr>
                          </m:sSubPr>
                          <m:e>
                            <m:r>
                              <a:rPr lang="en-US" sz="1200"/>
                              <m:t>𝑄</m:t>
                            </m:r>
                          </m:e>
                          <m:sub>
                            <m:r>
                              <m:rPr>
                                <m:nor/>
                              </m:rPr>
                              <a:rPr lang="en-US" sz="1200"/>
                              <m:t>target</m:t>
                            </m:r>
                          </m:sub>
                        </m:sSub>
                      </m:e>
                    </m:func>
                    <m:d>
                      <m:dPr>
                        <m:ctrlPr>
                          <a:rPr lang="en-US" sz="1200"/>
                        </m:ctrlPr>
                      </m:dPr>
                      <m:e>
                        <m:sSup>
                          <m:sSupPr>
                            <m:ctrlPr>
                              <a:rPr lang="en-US" sz="1200"/>
                            </m:ctrlPr>
                          </m:sSupPr>
                          <m:e>
                            <m:r>
                              <a:rPr lang="en-US" sz="1200"/>
                              <m:t>𝑠</m:t>
                            </m:r>
                          </m:e>
                          <m:sup>
                            <m:r>
                              <a:rPr lang="en-US" sz="1200"/>
                              <m:t>′</m:t>
                            </m:r>
                          </m:sup>
                        </m:sSup>
                        <m:r>
                          <a:rPr lang="en-US" sz="1200"/>
                          <m:t>,</m:t>
                        </m:r>
                        <m:sSup>
                          <m:sSupPr>
                            <m:ctrlPr>
                              <a:rPr lang="en-US" sz="1200"/>
                            </m:ctrlPr>
                          </m:sSupPr>
                          <m:e>
                            <m:r>
                              <a:rPr lang="en-US" sz="1200"/>
                              <m:t>𝑎</m:t>
                            </m:r>
                          </m:e>
                          <m:sup>
                            <m:r>
                              <a:rPr lang="en-US" sz="1200"/>
                              <m:t>′</m:t>
                            </m:r>
                          </m:sup>
                        </m:sSup>
                      </m:e>
                    </m:d>
                  </m:oMath>
                </a14:m>
                <a:endParaRPr lang="en-US" dirty="0"/>
              </a:p>
              <a:p>
                <a:pPr marL="285750" indent="-285750">
                  <a:buFont typeface="Arial" panose="020B0604020202020204" pitchFamily="34" charset="0"/>
                  <a:buChar char="•"/>
                </a:pPr>
                <a:r>
                  <a:rPr lang="en-US" dirty="0"/>
                  <a:t>The </a:t>
                </a:r>
                <a:r>
                  <a:rPr lang="en-US" b="1" dirty="0"/>
                  <a:t>Target Q Value </a:t>
                </a:r>
                <a:r>
                  <a:rPr lang="en-US" dirty="0"/>
                  <a:t>can then be computed as</a:t>
                </a:r>
                <a:r>
                  <a:rPr lang="en-US" sz="1800" kern="100" dirty="0">
                    <a:effectLst/>
                    <a:ea typeface="Aptos" panose="020B0004020202020204" pitchFamily="34" charset="0"/>
                    <a:cs typeface="Times New Roman" panose="02020603050405020304" pitchFamily="18" charset="0"/>
                  </a:rPr>
                  <a:t> </a:t>
                </a:r>
                <a14:m>
                  <m:oMath xmlns:m="http://schemas.openxmlformats.org/officeDocument/2006/math">
                    <m:r>
                      <m:rPr>
                        <m:nor/>
                      </m:rPr>
                      <a:rPr lang="en-US" sz="1200"/>
                      <m:t>Target</m:t>
                    </m:r>
                    <m:r>
                      <a:rPr lang="en-US" sz="1200"/>
                      <m:t>=</m:t>
                    </m:r>
                    <m:sSub>
                      <m:sSubPr>
                        <m:ctrlPr>
                          <a:rPr lang="en-US" sz="1200"/>
                        </m:ctrlPr>
                      </m:sSubPr>
                      <m:e>
                        <m:r>
                          <a:rPr lang="en-US" sz="1200"/>
                          <m:t>𝑟</m:t>
                        </m:r>
                      </m:e>
                      <m:sub>
                        <m:r>
                          <a:rPr lang="en-US" sz="1200"/>
                          <m:t>𝑡</m:t>
                        </m:r>
                        <m:r>
                          <a:rPr lang="en-US" sz="1200"/>
                          <m:t>+3</m:t>
                        </m:r>
                      </m:sub>
                    </m:sSub>
                    <m:r>
                      <a:rPr lang="en-US" sz="1200"/>
                      <m:t>+</m:t>
                    </m:r>
                    <m:r>
                      <m:rPr>
                        <m:sty m:val="p"/>
                      </m:rPr>
                      <a:rPr lang="en-US" sz="1200"/>
                      <m:t>γ</m:t>
                    </m:r>
                    <m:r>
                      <a:rPr lang="en-US" sz="1200"/>
                      <m:t>⋅</m:t>
                    </m:r>
                    <m:func>
                      <m:funcPr>
                        <m:ctrlPr>
                          <a:rPr lang="en-US" sz="1200"/>
                        </m:ctrlPr>
                      </m:funcPr>
                      <m:fName>
                        <m:limLow>
                          <m:limLowPr>
                            <m:ctrlPr>
                              <a:rPr lang="en-US" sz="1200"/>
                            </m:ctrlPr>
                          </m:limLowPr>
                          <m:e>
                            <m:r>
                              <m:rPr>
                                <m:sty m:val="p"/>
                              </m:rPr>
                              <a:rPr lang="en-US" sz="1200"/>
                              <m:t>max</m:t>
                            </m:r>
                          </m:e>
                          <m:lim>
                            <m:sSup>
                              <m:sSupPr>
                                <m:ctrlPr>
                                  <a:rPr lang="en-US" sz="1200"/>
                                </m:ctrlPr>
                              </m:sSupPr>
                              <m:e>
                                <m:r>
                                  <a:rPr lang="en-US" sz="1200"/>
                                  <m:t>𝑎</m:t>
                                </m:r>
                              </m:e>
                              <m:sup>
                                <m:r>
                                  <a:rPr lang="en-US" sz="1200"/>
                                  <m:t>′</m:t>
                                </m:r>
                              </m:sup>
                            </m:sSup>
                          </m:lim>
                        </m:limLow>
                      </m:fName>
                      <m:e>
                        <m:sSub>
                          <m:sSubPr>
                            <m:ctrlPr>
                              <a:rPr lang="en-US" sz="1200"/>
                            </m:ctrlPr>
                          </m:sSubPr>
                          <m:e>
                            <m:r>
                              <a:rPr lang="en-US" sz="1200"/>
                              <m:t>𝑄</m:t>
                            </m:r>
                          </m:e>
                          <m:sub>
                            <m:r>
                              <m:rPr>
                                <m:nor/>
                              </m:rPr>
                              <a:rPr lang="en-US" sz="1200"/>
                              <m:t>target</m:t>
                            </m:r>
                          </m:sub>
                        </m:sSub>
                      </m:e>
                    </m:func>
                    <m:d>
                      <m:dPr>
                        <m:ctrlPr>
                          <a:rPr lang="en-US" sz="1200"/>
                        </m:ctrlPr>
                      </m:dPr>
                      <m:e>
                        <m:sSup>
                          <m:sSupPr>
                            <m:ctrlPr>
                              <a:rPr lang="en-US" sz="1200"/>
                            </m:ctrlPr>
                          </m:sSupPr>
                          <m:e>
                            <m:r>
                              <a:rPr lang="en-US" sz="1200"/>
                              <m:t>𝑠</m:t>
                            </m:r>
                          </m:e>
                          <m:sup>
                            <m:r>
                              <a:rPr lang="en-US" sz="1200"/>
                              <m:t>′</m:t>
                            </m:r>
                          </m:sup>
                        </m:sSup>
                        <m:r>
                          <a:rPr lang="en-US" sz="1200"/>
                          <m:t>,</m:t>
                        </m:r>
                        <m:sSup>
                          <m:sSupPr>
                            <m:ctrlPr>
                              <a:rPr lang="en-US" sz="1200"/>
                            </m:ctrlPr>
                          </m:sSupPr>
                          <m:e>
                            <m:r>
                              <a:rPr lang="en-US" sz="1200"/>
                              <m:t>𝑎</m:t>
                            </m:r>
                          </m:e>
                          <m:sup>
                            <m:r>
                              <a:rPr lang="en-US" sz="1200"/>
                              <m:t>′</m:t>
                            </m:r>
                          </m:sup>
                        </m:sSup>
                      </m:e>
                    </m:d>
                  </m:oMath>
                </a14:m>
                <a:endParaRPr lang="en-US" dirty="0"/>
              </a:p>
              <a:p>
                <a:pPr marL="285750" indent="-285750">
                  <a:buFont typeface="Arial" panose="020B0604020202020204" pitchFamily="34" charset="0"/>
                  <a:buChar char="•"/>
                </a:pPr>
                <a:r>
                  <a:rPr lang="en-US" dirty="0"/>
                  <a:t>Compute Huber Loss between predicted </a:t>
                </a:r>
                <a:r>
                  <a:rPr lang="en-US" b="1" dirty="0"/>
                  <a:t>Q-Value </a:t>
                </a:r>
                <a:r>
                  <a:rPr lang="en-US" dirty="0"/>
                  <a:t>and</a:t>
                </a:r>
                <a:r>
                  <a:rPr lang="en-US" b="1" dirty="0"/>
                  <a:t> Target Q-Value</a:t>
                </a:r>
                <a:r>
                  <a:rPr lang="en-US" dirty="0"/>
                  <a:t>, and then back propagate loss to update the Policy Network</a:t>
                </a:r>
              </a:p>
              <a:p>
                <a:pPr marL="285750" indent="-285750">
                  <a:buFont typeface="Arial" panose="020B0604020202020204" pitchFamily="34" charset="0"/>
                  <a:buChar char="•"/>
                </a:pPr>
                <a:r>
                  <a:rPr lang="en-US" dirty="0"/>
                  <a:t>Periodically update Target Network weights to match Policy Network</a:t>
                </a:r>
              </a:p>
              <a:p>
                <a:pPr marL="285750" indent="-285750">
                  <a:buFont typeface="Arial" panose="020B0604020202020204" pitchFamily="34" charset="0"/>
                  <a:buChar char="•"/>
                </a:pPr>
                <a:endParaRPr lang="en-US" dirty="0"/>
              </a:p>
            </p:txBody>
          </p:sp>
        </mc:Choice>
        <mc:Fallback>
          <p:sp>
            <p:nvSpPr>
              <p:cNvPr id="15" name="Google Shape;342;p33">
                <a:extLst>
                  <a:ext uri="{FF2B5EF4-FFF2-40B4-BE49-F238E27FC236}">
                    <a16:creationId xmlns:a16="http://schemas.microsoft.com/office/drawing/2014/main" id="{814E60BD-EFFC-C4FB-E9F9-075593F23ED6}"/>
                  </a:ext>
                </a:extLst>
              </p:cNvPr>
              <p:cNvSpPr txBox="1">
                <a:spLocks noRot="1" noChangeAspect="1" noMove="1" noResize="1" noEditPoints="1" noAdjustHandles="1" noChangeArrowheads="1" noChangeShapeType="1" noTextEdit="1"/>
              </p:cNvSpPr>
              <p:nvPr/>
            </p:nvSpPr>
            <p:spPr>
              <a:xfrm>
                <a:off x="445650" y="711606"/>
                <a:ext cx="8194255" cy="530400"/>
              </a:xfrm>
              <a:prstGeom prst="rect">
                <a:avLst/>
              </a:prstGeom>
              <a:blipFill>
                <a:blip r:embed="rId3"/>
                <a:stretch>
                  <a:fillRect l="-74" r="-372" b="-471264"/>
                </a:stretch>
              </a:blipFill>
              <a:ln>
                <a:noFill/>
              </a:ln>
            </p:spPr>
            <p:txBody>
              <a:bodyPr/>
              <a:lstStyle/>
              <a:p>
                <a:r>
                  <a:rPr lang="en-US">
                    <a:noFill/>
                  </a:rPr>
                  <a:t> </a:t>
                </a:r>
              </a:p>
            </p:txBody>
          </p:sp>
        </mc:Fallback>
      </mc:AlternateContent>
      <p:cxnSp>
        <p:nvCxnSpPr>
          <p:cNvPr id="14" name="Straight Connector 13">
            <a:extLst>
              <a:ext uri="{FF2B5EF4-FFF2-40B4-BE49-F238E27FC236}">
                <a16:creationId xmlns:a16="http://schemas.microsoft.com/office/drawing/2014/main" id="{1349F30B-F1D5-E5A5-5FD4-F5D1EDC95696}"/>
              </a:ext>
            </a:extLst>
          </p:cNvPr>
          <p:cNvCxnSpPr>
            <a:cxnSpLocks/>
          </p:cNvCxnSpPr>
          <p:nvPr/>
        </p:nvCxnSpPr>
        <p:spPr>
          <a:xfrm>
            <a:off x="4349250" y="3973511"/>
            <a:ext cx="0" cy="382326"/>
          </a:xfrm>
          <a:prstGeom prst="line">
            <a:avLst/>
          </a:prstGeom>
          <a:ln w="2222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C854446-1F60-0240-20D1-521C47EFB10C}"/>
              </a:ext>
            </a:extLst>
          </p:cNvPr>
          <p:cNvCxnSpPr>
            <a:cxnSpLocks/>
          </p:cNvCxnSpPr>
          <p:nvPr/>
        </p:nvCxnSpPr>
        <p:spPr>
          <a:xfrm>
            <a:off x="4906095" y="3973511"/>
            <a:ext cx="0" cy="382326"/>
          </a:xfrm>
          <a:prstGeom prst="line">
            <a:avLst/>
          </a:prstGeom>
          <a:ln w="2222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E36782A7-9E85-EB5D-056F-A89A98015C7C}"/>
              </a:ext>
            </a:extLst>
          </p:cNvPr>
          <p:cNvCxnSpPr>
            <a:cxnSpLocks/>
          </p:cNvCxnSpPr>
          <p:nvPr/>
        </p:nvCxnSpPr>
        <p:spPr>
          <a:xfrm>
            <a:off x="5462942" y="3973511"/>
            <a:ext cx="0" cy="382326"/>
          </a:xfrm>
          <a:prstGeom prst="line">
            <a:avLst/>
          </a:prstGeom>
          <a:ln w="2222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9C054C7-6812-01D1-3C07-741F8FDEF038}"/>
              </a:ext>
            </a:extLst>
          </p:cNvPr>
          <p:cNvCxnSpPr>
            <a:cxnSpLocks/>
          </p:cNvCxnSpPr>
          <p:nvPr/>
        </p:nvCxnSpPr>
        <p:spPr>
          <a:xfrm>
            <a:off x="6031511" y="3987829"/>
            <a:ext cx="0" cy="382326"/>
          </a:xfrm>
          <a:prstGeom prst="line">
            <a:avLst/>
          </a:prstGeom>
          <a:ln w="22225">
            <a:solidFill>
              <a:srgbClr val="002060"/>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53BAD931-06CD-B086-18F7-387063CACDA3}"/>
              </a:ext>
            </a:extLst>
          </p:cNvPr>
          <p:cNvSpPr txBox="1"/>
          <p:nvPr/>
        </p:nvSpPr>
        <p:spPr>
          <a:xfrm>
            <a:off x="4407862" y="4041690"/>
            <a:ext cx="480647" cy="253916"/>
          </a:xfrm>
          <a:prstGeom prst="rect">
            <a:avLst/>
          </a:prstGeom>
          <a:noFill/>
        </p:spPr>
        <p:txBody>
          <a:bodyPr wrap="square" rtlCol="0">
            <a:spAutoFit/>
          </a:bodyPr>
          <a:lstStyle/>
          <a:p>
            <a:pPr algn="ctr"/>
            <a:r>
              <a:rPr lang="en-US" sz="1050" dirty="0">
                <a:solidFill>
                  <a:srgbClr val="002060"/>
                </a:solidFill>
              </a:rPr>
              <a:t>t + 1 </a:t>
            </a:r>
          </a:p>
        </p:txBody>
      </p:sp>
      <p:sp>
        <p:nvSpPr>
          <p:cNvPr id="32" name="TextBox 31">
            <a:extLst>
              <a:ext uri="{FF2B5EF4-FFF2-40B4-BE49-F238E27FC236}">
                <a16:creationId xmlns:a16="http://schemas.microsoft.com/office/drawing/2014/main" id="{78784641-A9F4-D4BB-ADC2-E64CF90CCC6D}"/>
              </a:ext>
            </a:extLst>
          </p:cNvPr>
          <p:cNvSpPr txBox="1"/>
          <p:nvPr/>
        </p:nvSpPr>
        <p:spPr>
          <a:xfrm>
            <a:off x="4941262" y="4041690"/>
            <a:ext cx="480647" cy="253916"/>
          </a:xfrm>
          <a:prstGeom prst="rect">
            <a:avLst/>
          </a:prstGeom>
          <a:noFill/>
        </p:spPr>
        <p:txBody>
          <a:bodyPr wrap="square" rtlCol="0">
            <a:spAutoFit/>
          </a:bodyPr>
          <a:lstStyle/>
          <a:p>
            <a:pPr algn="ctr"/>
            <a:r>
              <a:rPr lang="en-US" sz="1050" dirty="0">
                <a:solidFill>
                  <a:srgbClr val="002060"/>
                </a:solidFill>
              </a:rPr>
              <a:t>t + 2 </a:t>
            </a:r>
          </a:p>
        </p:txBody>
      </p:sp>
      <p:sp>
        <p:nvSpPr>
          <p:cNvPr id="33" name="TextBox 32">
            <a:extLst>
              <a:ext uri="{FF2B5EF4-FFF2-40B4-BE49-F238E27FC236}">
                <a16:creationId xmlns:a16="http://schemas.microsoft.com/office/drawing/2014/main" id="{A003ACCB-A239-F493-713A-AAB5B283546A}"/>
              </a:ext>
            </a:extLst>
          </p:cNvPr>
          <p:cNvSpPr txBox="1"/>
          <p:nvPr/>
        </p:nvSpPr>
        <p:spPr>
          <a:xfrm>
            <a:off x="5498108" y="4041690"/>
            <a:ext cx="480647" cy="253916"/>
          </a:xfrm>
          <a:prstGeom prst="rect">
            <a:avLst/>
          </a:prstGeom>
          <a:noFill/>
        </p:spPr>
        <p:txBody>
          <a:bodyPr wrap="square" rtlCol="0">
            <a:spAutoFit/>
          </a:bodyPr>
          <a:lstStyle/>
          <a:p>
            <a:pPr algn="ctr"/>
            <a:r>
              <a:rPr lang="en-US" sz="1050" dirty="0">
                <a:solidFill>
                  <a:srgbClr val="002060"/>
                </a:solidFill>
              </a:rPr>
              <a:t>t + 3 </a:t>
            </a:r>
          </a:p>
        </p:txBody>
      </p:sp>
      <p:sp>
        <p:nvSpPr>
          <p:cNvPr id="34" name="TextBox 33">
            <a:extLst>
              <a:ext uri="{FF2B5EF4-FFF2-40B4-BE49-F238E27FC236}">
                <a16:creationId xmlns:a16="http://schemas.microsoft.com/office/drawing/2014/main" id="{665AD37F-BDB1-61B5-3429-F81D4A26B4A5}"/>
              </a:ext>
            </a:extLst>
          </p:cNvPr>
          <p:cNvSpPr txBox="1"/>
          <p:nvPr/>
        </p:nvSpPr>
        <p:spPr>
          <a:xfrm>
            <a:off x="6084264" y="4041690"/>
            <a:ext cx="480647" cy="253916"/>
          </a:xfrm>
          <a:prstGeom prst="rect">
            <a:avLst/>
          </a:prstGeom>
          <a:noFill/>
        </p:spPr>
        <p:txBody>
          <a:bodyPr wrap="square" rtlCol="0">
            <a:spAutoFit/>
          </a:bodyPr>
          <a:lstStyle/>
          <a:p>
            <a:pPr algn="ctr"/>
            <a:r>
              <a:rPr lang="en-US" sz="1050" dirty="0">
                <a:solidFill>
                  <a:srgbClr val="002060"/>
                </a:solidFill>
              </a:rPr>
              <a:t>t + 3 </a:t>
            </a:r>
          </a:p>
        </p:txBody>
      </p:sp>
      <p:sp>
        <p:nvSpPr>
          <p:cNvPr id="35" name="TextBox 34">
            <a:extLst>
              <a:ext uri="{FF2B5EF4-FFF2-40B4-BE49-F238E27FC236}">
                <a16:creationId xmlns:a16="http://schemas.microsoft.com/office/drawing/2014/main" id="{CDB47192-BE6C-4D8A-03E4-5DA8A6D276C1}"/>
              </a:ext>
            </a:extLst>
          </p:cNvPr>
          <p:cNvSpPr txBox="1"/>
          <p:nvPr/>
        </p:nvSpPr>
        <p:spPr>
          <a:xfrm>
            <a:off x="3821710" y="4041690"/>
            <a:ext cx="480647" cy="253916"/>
          </a:xfrm>
          <a:prstGeom prst="rect">
            <a:avLst/>
          </a:prstGeom>
          <a:noFill/>
        </p:spPr>
        <p:txBody>
          <a:bodyPr wrap="square" rtlCol="0">
            <a:spAutoFit/>
          </a:bodyPr>
          <a:lstStyle/>
          <a:p>
            <a:pPr algn="ctr"/>
            <a:r>
              <a:rPr lang="en-US" sz="1050" dirty="0">
                <a:solidFill>
                  <a:srgbClr val="002060"/>
                </a:solidFill>
              </a:rPr>
              <a:t>t </a:t>
            </a:r>
          </a:p>
        </p:txBody>
      </p:sp>
      <p:sp>
        <p:nvSpPr>
          <p:cNvPr id="36" name="TextBox 35">
            <a:extLst>
              <a:ext uri="{FF2B5EF4-FFF2-40B4-BE49-F238E27FC236}">
                <a16:creationId xmlns:a16="http://schemas.microsoft.com/office/drawing/2014/main" id="{0CFD09B6-3305-00BF-0B7A-7ED37AAC5922}"/>
              </a:ext>
            </a:extLst>
          </p:cNvPr>
          <p:cNvSpPr txBox="1"/>
          <p:nvPr/>
        </p:nvSpPr>
        <p:spPr>
          <a:xfrm>
            <a:off x="1872903" y="3987829"/>
            <a:ext cx="1269899" cy="307777"/>
          </a:xfrm>
          <a:prstGeom prst="rect">
            <a:avLst/>
          </a:prstGeom>
          <a:noFill/>
        </p:spPr>
        <p:txBody>
          <a:bodyPr wrap="square" rtlCol="0">
            <a:spAutoFit/>
          </a:bodyPr>
          <a:lstStyle/>
          <a:p>
            <a:r>
              <a:rPr lang="en-US" dirty="0">
                <a:solidFill>
                  <a:srgbClr val="002060"/>
                </a:solidFill>
              </a:rPr>
              <a:t>Replay Buffer</a:t>
            </a:r>
          </a:p>
        </p:txBody>
      </p:sp>
      <p:sp>
        <p:nvSpPr>
          <p:cNvPr id="37" name="TextBox 36">
            <a:extLst>
              <a:ext uri="{FF2B5EF4-FFF2-40B4-BE49-F238E27FC236}">
                <a16:creationId xmlns:a16="http://schemas.microsoft.com/office/drawing/2014/main" id="{024BBA70-9061-364D-D1EB-A1EECE6C5903}"/>
              </a:ext>
            </a:extLst>
          </p:cNvPr>
          <p:cNvSpPr txBox="1"/>
          <p:nvPr/>
        </p:nvSpPr>
        <p:spPr>
          <a:xfrm>
            <a:off x="3466301" y="3976087"/>
            <a:ext cx="364202" cy="307777"/>
          </a:xfrm>
          <a:prstGeom prst="rect">
            <a:avLst/>
          </a:prstGeom>
          <a:noFill/>
        </p:spPr>
        <p:txBody>
          <a:bodyPr wrap="square" rtlCol="0">
            <a:spAutoFit/>
          </a:bodyPr>
          <a:lstStyle/>
          <a:p>
            <a:pPr algn="ctr"/>
            <a:r>
              <a:rPr lang="en-US" dirty="0">
                <a:solidFill>
                  <a:srgbClr val="002060"/>
                </a:solidFill>
              </a:rPr>
              <a:t>…</a:t>
            </a:r>
          </a:p>
        </p:txBody>
      </p:sp>
      <p:sp>
        <p:nvSpPr>
          <p:cNvPr id="38" name="TextBox 37">
            <a:extLst>
              <a:ext uri="{FF2B5EF4-FFF2-40B4-BE49-F238E27FC236}">
                <a16:creationId xmlns:a16="http://schemas.microsoft.com/office/drawing/2014/main" id="{B24F9081-1635-1CFD-B5C8-10D89FE93920}"/>
              </a:ext>
            </a:extLst>
          </p:cNvPr>
          <p:cNvSpPr txBox="1"/>
          <p:nvPr/>
        </p:nvSpPr>
        <p:spPr>
          <a:xfrm>
            <a:off x="6640086" y="3963309"/>
            <a:ext cx="364202" cy="307777"/>
          </a:xfrm>
          <a:prstGeom prst="rect">
            <a:avLst/>
          </a:prstGeom>
          <a:noFill/>
        </p:spPr>
        <p:txBody>
          <a:bodyPr wrap="square" rtlCol="0">
            <a:spAutoFit/>
          </a:bodyPr>
          <a:lstStyle/>
          <a:p>
            <a:r>
              <a:rPr lang="en-US" dirty="0">
                <a:solidFill>
                  <a:srgbClr val="002060"/>
                </a:solidFill>
              </a:rPr>
              <a:t>…</a:t>
            </a:r>
          </a:p>
        </p:txBody>
      </p:sp>
      <p:sp>
        <p:nvSpPr>
          <p:cNvPr id="39" name="Left Brace 38">
            <a:extLst>
              <a:ext uri="{FF2B5EF4-FFF2-40B4-BE49-F238E27FC236}">
                <a16:creationId xmlns:a16="http://schemas.microsoft.com/office/drawing/2014/main" id="{249EC3F1-F8B9-5D7A-C9E8-5DB7959F1FE4}"/>
              </a:ext>
            </a:extLst>
          </p:cNvPr>
          <p:cNvSpPr/>
          <p:nvPr/>
        </p:nvSpPr>
        <p:spPr>
          <a:xfrm rot="5400000">
            <a:off x="4881573" y="2789034"/>
            <a:ext cx="148690" cy="2151185"/>
          </a:xfrm>
          <a:prstGeom prst="leftBrace">
            <a:avLst>
              <a:gd name="adj1" fmla="val 8333"/>
              <a:gd name="adj2" fmla="val 49212"/>
            </a:avLst>
          </a:prstGeom>
          <a:ln>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a:extLst>
              <a:ext uri="{FF2B5EF4-FFF2-40B4-BE49-F238E27FC236}">
                <a16:creationId xmlns:a16="http://schemas.microsoft.com/office/drawing/2014/main" id="{FD7EF7B9-6A28-F531-748B-9DBB3EC77B87}"/>
              </a:ext>
            </a:extLst>
          </p:cNvPr>
          <p:cNvSpPr txBox="1"/>
          <p:nvPr/>
        </p:nvSpPr>
        <p:spPr>
          <a:xfrm>
            <a:off x="4744591" y="3598618"/>
            <a:ext cx="498855" cy="253916"/>
          </a:xfrm>
          <a:prstGeom prst="rect">
            <a:avLst/>
          </a:prstGeom>
          <a:noFill/>
        </p:spPr>
        <p:txBody>
          <a:bodyPr wrap="square" rtlCol="0">
            <a:spAutoFit/>
          </a:bodyPr>
          <a:lstStyle/>
          <a:p>
            <a:r>
              <a:rPr lang="en-US" sz="1050" dirty="0">
                <a:solidFill>
                  <a:srgbClr val="00B050"/>
                </a:solidFill>
              </a:rPr>
              <a:t>State</a:t>
            </a:r>
          </a:p>
        </p:txBody>
      </p:sp>
      <p:sp>
        <p:nvSpPr>
          <p:cNvPr id="41" name="Left Brace 40">
            <a:extLst>
              <a:ext uri="{FF2B5EF4-FFF2-40B4-BE49-F238E27FC236}">
                <a16:creationId xmlns:a16="http://schemas.microsoft.com/office/drawing/2014/main" id="{D4B089DF-D13A-CB5D-095F-5987AEF25716}"/>
              </a:ext>
            </a:extLst>
          </p:cNvPr>
          <p:cNvSpPr/>
          <p:nvPr/>
        </p:nvSpPr>
        <p:spPr>
          <a:xfrm rot="16200000">
            <a:off x="5416052" y="3347659"/>
            <a:ext cx="148690" cy="2231103"/>
          </a:xfrm>
          <a:prstGeom prst="leftBrace">
            <a:avLst>
              <a:gd name="adj1" fmla="val 8333"/>
              <a:gd name="adj2" fmla="val 49212"/>
            </a:avLst>
          </a:prstGeom>
          <a:ln>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accent1"/>
              </a:solidFill>
            </a:endParaRPr>
          </a:p>
        </p:txBody>
      </p:sp>
      <p:sp>
        <p:nvSpPr>
          <p:cNvPr id="42" name="TextBox 41">
            <a:extLst>
              <a:ext uri="{FF2B5EF4-FFF2-40B4-BE49-F238E27FC236}">
                <a16:creationId xmlns:a16="http://schemas.microsoft.com/office/drawing/2014/main" id="{F2303CF6-CD94-3EC1-DDBF-5D7CEE741299}"/>
              </a:ext>
            </a:extLst>
          </p:cNvPr>
          <p:cNvSpPr txBox="1"/>
          <p:nvPr/>
        </p:nvSpPr>
        <p:spPr>
          <a:xfrm>
            <a:off x="5091586" y="4496653"/>
            <a:ext cx="813043" cy="253916"/>
          </a:xfrm>
          <a:prstGeom prst="rect">
            <a:avLst/>
          </a:prstGeom>
          <a:noFill/>
        </p:spPr>
        <p:txBody>
          <a:bodyPr wrap="square" rtlCol="0">
            <a:spAutoFit/>
          </a:bodyPr>
          <a:lstStyle/>
          <a:p>
            <a:r>
              <a:rPr lang="en-US" sz="1050" dirty="0">
                <a:solidFill>
                  <a:schemeClr val="accent1"/>
                </a:solidFill>
              </a:rPr>
              <a:t>Next State</a:t>
            </a:r>
          </a:p>
        </p:txBody>
      </p:sp>
      <p:cxnSp>
        <p:nvCxnSpPr>
          <p:cNvPr id="48" name="Straight Connector 47">
            <a:extLst>
              <a:ext uri="{FF2B5EF4-FFF2-40B4-BE49-F238E27FC236}">
                <a16:creationId xmlns:a16="http://schemas.microsoft.com/office/drawing/2014/main" id="{97B8781C-6914-75FD-3584-0DE9D7372125}"/>
              </a:ext>
            </a:extLst>
          </p:cNvPr>
          <p:cNvCxnSpPr>
            <a:cxnSpLocks/>
          </p:cNvCxnSpPr>
          <p:nvPr/>
        </p:nvCxnSpPr>
        <p:spPr>
          <a:xfrm>
            <a:off x="3880326" y="3973511"/>
            <a:ext cx="0" cy="382326"/>
          </a:xfrm>
          <a:prstGeom prst="line">
            <a:avLst/>
          </a:prstGeom>
          <a:ln w="22225">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EBA5655-4B2F-4B64-7916-0E3EDEE47402}"/>
              </a:ext>
            </a:extLst>
          </p:cNvPr>
          <p:cNvCxnSpPr>
            <a:cxnSpLocks/>
          </p:cNvCxnSpPr>
          <p:nvPr/>
        </p:nvCxnSpPr>
        <p:spPr>
          <a:xfrm>
            <a:off x="6605949" y="3973511"/>
            <a:ext cx="0" cy="382326"/>
          </a:xfrm>
          <a:prstGeom prst="line">
            <a:avLst/>
          </a:prstGeom>
          <a:ln w="22225">
            <a:solidFill>
              <a:srgbClr val="002060"/>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5CCBC517-A4BF-9F97-F42E-EE66689290B0}"/>
              </a:ext>
            </a:extLst>
          </p:cNvPr>
          <p:cNvSpPr txBox="1"/>
          <p:nvPr/>
        </p:nvSpPr>
        <p:spPr>
          <a:xfrm>
            <a:off x="6044703" y="4511166"/>
            <a:ext cx="559769" cy="253916"/>
          </a:xfrm>
          <a:prstGeom prst="rect">
            <a:avLst/>
          </a:prstGeom>
          <a:noFill/>
        </p:spPr>
        <p:txBody>
          <a:bodyPr wrap="square" rtlCol="0">
            <a:spAutoFit/>
          </a:bodyPr>
          <a:lstStyle/>
          <a:p>
            <a:r>
              <a:rPr lang="en-US" sz="1050" dirty="0">
                <a:solidFill>
                  <a:srgbClr val="C00000"/>
                </a:solidFill>
              </a:rPr>
              <a:t>Action</a:t>
            </a:r>
          </a:p>
        </p:txBody>
      </p:sp>
      <p:cxnSp>
        <p:nvCxnSpPr>
          <p:cNvPr id="54" name="Straight Arrow Connector 53">
            <a:extLst>
              <a:ext uri="{FF2B5EF4-FFF2-40B4-BE49-F238E27FC236}">
                <a16:creationId xmlns:a16="http://schemas.microsoft.com/office/drawing/2014/main" id="{D323FA43-8341-1548-881E-EA93822A5667}"/>
              </a:ext>
            </a:extLst>
          </p:cNvPr>
          <p:cNvCxnSpPr>
            <a:cxnSpLocks/>
          </p:cNvCxnSpPr>
          <p:nvPr/>
        </p:nvCxnSpPr>
        <p:spPr>
          <a:xfrm flipH="1" flipV="1">
            <a:off x="5861538" y="4226169"/>
            <a:ext cx="328247" cy="311387"/>
          </a:xfrm>
          <a:prstGeom prst="straightConnector1">
            <a:avLst/>
          </a:prstGeom>
          <a:ln w="158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2850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33"/>
          <p:cNvSpPr txBox="1">
            <a:spLocks noGrp="1"/>
          </p:cNvSpPr>
          <p:nvPr>
            <p:ph type="title"/>
          </p:nvPr>
        </p:nvSpPr>
        <p:spPr>
          <a:xfrm>
            <a:off x="445650" y="39889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Double DQN (DDQN)</a:t>
            </a:r>
            <a:endParaRPr sz="2800" dirty="0"/>
          </a:p>
        </p:txBody>
      </p:sp>
      <p:sp>
        <p:nvSpPr>
          <p:cNvPr id="348" name="Google Shape;348;p33"/>
          <p:cNvSpPr txBox="1">
            <a:spLocks noGrp="1"/>
          </p:cNvSpPr>
          <p:nvPr>
            <p:ph type="sldNum" idx="12"/>
          </p:nvPr>
        </p:nvSpPr>
        <p:spPr>
          <a:xfrm>
            <a:off x="4297650" y="4602873"/>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5</a:t>
            </a:r>
            <a:endParaRPr dirty="0"/>
          </a:p>
        </p:txBody>
      </p:sp>
      <mc:AlternateContent xmlns:mc="http://schemas.openxmlformats.org/markup-compatibility/2006">
        <mc:Choice xmlns:a14="http://schemas.microsoft.com/office/drawing/2010/main" Requires="a14">
          <p:sp>
            <p:nvSpPr>
              <p:cNvPr id="15" name="Google Shape;342;p33">
                <a:extLst>
                  <a:ext uri="{FF2B5EF4-FFF2-40B4-BE49-F238E27FC236}">
                    <a16:creationId xmlns:a16="http://schemas.microsoft.com/office/drawing/2014/main" id="{814E60BD-EFFC-C4FB-E9F9-075593F23ED6}"/>
                  </a:ext>
                </a:extLst>
              </p:cNvPr>
              <p:cNvSpPr txBox="1">
                <a:spLocks/>
              </p:cNvSpPr>
              <p:nvPr/>
            </p:nvSpPr>
            <p:spPr>
              <a:xfrm>
                <a:off x="445650" y="1053069"/>
                <a:ext cx="8188396" cy="530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1pPr>
                <a:lvl2pPr marL="914400" marR="0" lvl="1" indent="-317500" algn="l" rtl="0">
                  <a:lnSpc>
                    <a:spcPct val="100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2pPr>
                <a:lvl3pPr marL="1371600" marR="0" lvl="2"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3pPr>
                <a:lvl4pPr marL="1828800" marR="0" lvl="3"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4pPr>
                <a:lvl5pPr marL="2286000" marR="0" lvl="4"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5pPr>
                <a:lvl6pPr marL="2743200" marR="0" lvl="5"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6pPr>
                <a:lvl7pPr marL="3200400" marR="0" lvl="6"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7pPr>
                <a:lvl8pPr marL="3657600" marR="0" lvl="7"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8pPr>
                <a:lvl9pPr marL="4114800" marR="0" lvl="8" indent="-317500" algn="l" rtl="0">
                  <a:lnSpc>
                    <a:spcPct val="100000"/>
                  </a:lnSpc>
                  <a:spcBef>
                    <a:spcPts val="1600"/>
                  </a:spcBef>
                  <a:spcAft>
                    <a:spcPts val="1600"/>
                  </a:spcAft>
                  <a:buClr>
                    <a:schemeClr val="dk1"/>
                  </a:buClr>
                  <a:buSzPts val="1400"/>
                  <a:buFont typeface="Mulish"/>
                  <a:buNone/>
                  <a:defRPr sz="1400" b="0" i="0" u="none" strike="noStrike" cap="none">
                    <a:solidFill>
                      <a:schemeClr val="dk1"/>
                    </a:solidFill>
                    <a:latin typeface="Mulish"/>
                    <a:ea typeface="Mulish"/>
                    <a:cs typeface="Mulish"/>
                    <a:sym typeface="Mulish"/>
                  </a:defRPr>
                </a:lvl9pPr>
              </a:lstStyle>
              <a:p>
                <a:pPr marL="285750" indent="-285750">
                  <a:lnSpc>
                    <a:spcPct val="114000"/>
                  </a:lnSpc>
                  <a:spcAft>
                    <a:spcPts val="400"/>
                  </a:spcAft>
                  <a:buFont typeface="Arial" panose="020B0604020202020204" pitchFamily="34" charset="0"/>
                  <a:buChar char="•"/>
                </a:pPr>
                <a:r>
                  <a:rPr lang="en-US" sz="1300" dirty="0"/>
                  <a:t>An attempt to improve on DQNs tendency to incorrectly overestimate Q-values due to feedback loops</a:t>
                </a:r>
              </a:p>
              <a:p>
                <a:pPr marL="285750" indent="-285750">
                  <a:lnSpc>
                    <a:spcPct val="114000"/>
                  </a:lnSpc>
                  <a:spcAft>
                    <a:spcPts val="400"/>
                  </a:spcAft>
                  <a:buFont typeface="Arial" panose="020B0604020202020204" pitchFamily="34" charset="0"/>
                  <a:buChar char="•"/>
                </a:pPr>
                <a:r>
                  <a:rPr lang="en-US" sz="1300" dirty="0"/>
                  <a:t>As opposed to the standard DQN, where the Target Net is only used for stability, here we use the Target Network to </a:t>
                </a:r>
                <a:r>
                  <a:rPr lang="en-US" sz="1300" b="1" i="1" dirty="0"/>
                  <a:t>evaluate</a:t>
                </a:r>
                <a:r>
                  <a:rPr lang="en-US" sz="1300" b="1" dirty="0"/>
                  <a:t> </a:t>
                </a:r>
                <a:r>
                  <a:rPr lang="en-US" sz="1300" dirty="0"/>
                  <a:t>the actions chosen by the Policy Network</a:t>
                </a:r>
              </a:p>
              <a:p>
                <a:pPr marL="285750" indent="-285750">
                  <a:lnSpc>
                    <a:spcPct val="114000"/>
                  </a:lnSpc>
                  <a:spcAft>
                    <a:spcPts val="400"/>
                  </a:spcAft>
                  <a:buFont typeface="Arial" panose="020B0604020202020204" pitchFamily="34" charset="0"/>
                  <a:buChar char="•"/>
                </a:pPr>
                <a:r>
                  <a:rPr lang="en-US" sz="1300" dirty="0"/>
                  <a:t>Thus, the target values become</a:t>
                </a:r>
                <a:r>
                  <a:rPr lang="en-US" sz="1200" dirty="0"/>
                  <a:t> </a:t>
                </a:r>
                <a14:m>
                  <m:oMath xmlns:m="http://schemas.openxmlformats.org/officeDocument/2006/math">
                    <m:r>
                      <a:rPr lang="en-US"/>
                      <m:t>𝑦</m:t>
                    </m:r>
                    <m:r>
                      <a:rPr lang="en-US"/>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𝑟</m:t>
                        </m:r>
                      </m:e>
                      <m:sub>
                        <m:r>
                          <a:rPr lang="en-US" b="0" i="1" smtClean="0">
                            <a:latin typeface="Cambria Math" panose="02040503050406030204" pitchFamily="18" charset="0"/>
                          </a:rPr>
                          <m:t>𝑡</m:t>
                        </m:r>
                        <m:r>
                          <a:rPr lang="en-US" b="0" i="1" smtClean="0">
                            <a:latin typeface="Cambria Math" panose="02040503050406030204" pitchFamily="18" charset="0"/>
                          </a:rPr>
                          <m:t>+3</m:t>
                        </m:r>
                      </m:sub>
                    </m:sSub>
                    <m:r>
                      <a:rPr lang="en-US"/>
                      <m:t>+</m:t>
                    </m:r>
                    <m:r>
                      <m:rPr>
                        <m:sty m:val="p"/>
                      </m:rPr>
                      <a:rPr lang="en-US"/>
                      <m:t>γ</m:t>
                    </m:r>
                    <m:r>
                      <a:rPr lang="en-US"/>
                      <m:t> </m:t>
                    </m:r>
                    <m:r>
                      <a:rPr lang="en-US"/>
                      <m:t>𝑄</m:t>
                    </m:r>
                    <m:d>
                      <m:dPr>
                        <m:ctrlPr>
                          <a:rPr lang="en-US"/>
                        </m:ctrlPr>
                      </m:dPr>
                      <m:e>
                        <m:sSup>
                          <m:sSupPr>
                            <m:ctrlPr>
                              <a:rPr lang="en-US"/>
                            </m:ctrlPr>
                          </m:sSupPr>
                          <m:e>
                            <m:r>
                              <a:rPr lang="en-US"/>
                              <m:t>𝑠</m:t>
                            </m:r>
                          </m:e>
                          <m:sup>
                            <m:r>
                              <a:rPr lang="en-US"/>
                              <m:t>′</m:t>
                            </m:r>
                          </m:sup>
                        </m:sSup>
                        <m:r>
                          <a:rPr lang="en-US"/>
                          <m:t>,</m:t>
                        </m:r>
                        <m:func>
                          <m:funcPr>
                            <m:ctrlPr>
                              <a:rPr lang="en-US"/>
                            </m:ctrlPr>
                          </m:funcPr>
                          <m:fName>
                            <m:r>
                              <m:rPr>
                                <m:sty m:val="p"/>
                              </m:rPr>
                              <a:rPr lang="en-US"/>
                              <m:t>arg</m:t>
                            </m:r>
                          </m:fName>
                          <m:e>
                            <m:func>
                              <m:funcPr>
                                <m:ctrlPr>
                                  <a:rPr lang="en-US"/>
                                </m:ctrlPr>
                              </m:funcPr>
                              <m:fName>
                                <m:limLow>
                                  <m:limLowPr>
                                    <m:ctrlPr>
                                      <a:rPr lang="en-US"/>
                                    </m:ctrlPr>
                                  </m:limLowPr>
                                  <m:e>
                                    <m:r>
                                      <m:rPr>
                                        <m:sty m:val="p"/>
                                      </m:rPr>
                                      <a:rPr lang="en-US"/>
                                      <m:t>max</m:t>
                                    </m:r>
                                  </m:e>
                                  <m:lim>
                                    <m:sSup>
                                      <m:sSupPr>
                                        <m:ctrlPr>
                                          <a:rPr lang="en-US"/>
                                        </m:ctrlPr>
                                      </m:sSupPr>
                                      <m:e>
                                        <m:r>
                                          <a:rPr lang="en-US"/>
                                          <m:t>𝑎</m:t>
                                        </m:r>
                                      </m:e>
                                      <m:sup>
                                        <m:r>
                                          <a:rPr lang="en-US"/>
                                          <m:t>′</m:t>
                                        </m:r>
                                      </m:sup>
                                    </m:sSup>
                                  </m:lim>
                                </m:limLow>
                              </m:fName>
                              <m:e>
                                <m:r>
                                  <a:rPr lang="en-US"/>
                                  <m:t>𝑄</m:t>
                                </m:r>
                              </m:e>
                            </m:func>
                          </m:e>
                        </m:func>
                        <m:d>
                          <m:dPr>
                            <m:ctrlPr>
                              <a:rPr lang="en-US"/>
                            </m:ctrlPr>
                          </m:dPr>
                          <m:e>
                            <m:sSup>
                              <m:sSupPr>
                                <m:ctrlPr>
                                  <a:rPr lang="en-US"/>
                                </m:ctrlPr>
                              </m:sSupPr>
                              <m:e>
                                <m:r>
                                  <a:rPr lang="en-US"/>
                                  <m:t>𝑠</m:t>
                                </m:r>
                              </m:e>
                              <m:sup>
                                <m:r>
                                  <a:rPr lang="en-US"/>
                                  <m:t>′</m:t>
                                </m:r>
                              </m:sup>
                            </m:sSup>
                            <m:r>
                              <a:rPr lang="en-US"/>
                              <m:t>,</m:t>
                            </m:r>
                            <m:sSup>
                              <m:sSupPr>
                                <m:ctrlPr>
                                  <a:rPr lang="en-US"/>
                                </m:ctrlPr>
                              </m:sSupPr>
                              <m:e>
                                <m:r>
                                  <a:rPr lang="en-US"/>
                                  <m:t>𝑎</m:t>
                                </m:r>
                              </m:e>
                              <m:sup>
                                <m:r>
                                  <a:rPr lang="en-US"/>
                                  <m:t>′</m:t>
                                </m:r>
                              </m:sup>
                            </m:sSup>
                            <m:r>
                              <a:rPr lang="en-US"/>
                              <m:t>;</m:t>
                            </m:r>
                            <m:r>
                              <m:rPr>
                                <m:sty m:val="p"/>
                              </m:rPr>
                              <a:rPr lang="en-US"/>
                              <m:t>θ</m:t>
                            </m:r>
                          </m:e>
                        </m:d>
                        <m:r>
                          <a:rPr lang="en-US"/>
                          <m:t>;</m:t>
                        </m:r>
                        <m:sSup>
                          <m:sSupPr>
                            <m:ctrlPr>
                              <a:rPr lang="en-US"/>
                            </m:ctrlPr>
                          </m:sSupPr>
                          <m:e>
                            <m:r>
                              <m:rPr>
                                <m:sty m:val="p"/>
                              </m:rPr>
                              <a:rPr lang="en-US"/>
                              <m:t>θ</m:t>
                            </m:r>
                          </m:e>
                          <m:sup>
                            <m:r>
                              <a:rPr lang="en-US"/>
                              <m:t>−</m:t>
                            </m:r>
                          </m:sup>
                        </m:sSup>
                      </m:e>
                    </m:d>
                  </m:oMath>
                </a14:m>
                <a:endParaRPr lang="en-US" sz="1300" dirty="0"/>
              </a:p>
              <a:p>
                <a:pPr marL="457200" lvl="1" indent="0">
                  <a:lnSpc>
                    <a:spcPct val="114000"/>
                  </a:lnSpc>
                  <a:spcAft>
                    <a:spcPts val="400"/>
                  </a:spcAft>
                </a:pPr>
                <a:r>
                  <a:rPr lang="en-US" sz="1300" dirty="0"/>
                  <a:t>where </a:t>
                </a:r>
                <a14:m>
                  <m:oMath xmlns:m="http://schemas.openxmlformats.org/officeDocument/2006/math">
                    <m:r>
                      <m:rPr>
                        <m:sty m:val="p"/>
                      </m:rPr>
                      <a:rPr lang="en-US" sz="1200" smtClean="0">
                        <a:latin typeface="Cambria Math" panose="02040503050406030204" pitchFamily="18" charset="0"/>
                      </a:rPr>
                      <m:t>γ</m:t>
                    </m:r>
                  </m:oMath>
                </a14:m>
                <a:r>
                  <a:rPr lang="en-US" sz="1300" dirty="0"/>
                  <a:t> is discount rate, </a:t>
                </a:r>
                <a14:m>
                  <m:oMath xmlns:m="http://schemas.openxmlformats.org/officeDocument/2006/math">
                    <m:r>
                      <m:rPr>
                        <m:sty m:val="p"/>
                      </m:rPr>
                      <a:rPr lang="en-US" sz="1200">
                        <a:latin typeface="Cambria Math" panose="02040503050406030204" pitchFamily="18" charset="0"/>
                      </a:rPr>
                      <m:t>θ</m:t>
                    </m:r>
                  </m:oMath>
                </a14:m>
                <a:r>
                  <a:rPr lang="en-US" sz="1300" dirty="0"/>
                  <a:t> is the Policy Net parameters, and </a:t>
                </a:r>
                <a14:m>
                  <m:oMath xmlns:m="http://schemas.openxmlformats.org/officeDocument/2006/math">
                    <m:sSup>
                      <m:sSupPr>
                        <m:ctrlPr>
                          <a:rPr lang="en-US" sz="1200" i="1">
                            <a:latin typeface="Cambria Math" panose="02040503050406030204" pitchFamily="18" charset="0"/>
                          </a:rPr>
                        </m:ctrlPr>
                      </m:sSupPr>
                      <m:e>
                        <m:r>
                          <m:rPr>
                            <m:sty m:val="p"/>
                          </m:rPr>
                          <a:rPr lang="en-US" sz="1200">
                            <a:latin typeface="Cambria Math" panose="02040503050406030204" pitchFamily="18" charset="0"/>
                          </a:rPr>
                          <m:t>θ</m:t>
                        </m:r>
                      </m:e>
                      <m:sup>
                        <m:r>
                          <a:rPr lang="en-US" sz="1200">
                            <a:latin typeface="Cambria Math" panose="02040503050406030204" pitchFamily="18" charset="0"/>
                          </a:rPr>
                          <m:t>−</m:t>
                        </m:r>
                      </m:sup>
                    </m:sSup>
                  </m:oMath>
                </a14:m>
                <a:r>
                  <a:rPr lang="en-US" sz="1300" dirty="0"/>
                  <a:t> is the Target Net parameters</a:t>
                </a:r>
              </a:p>
              <a:p>
                <a:pPr marL="285750" indent="-285750">
                  <a:lnSpc>
                    <a:spcPct val="114000"/>
                  </a:lnSpc>
                  <a:spcAft>
                    <a:spcPts val="400"/>
                  </a:spcAft>
                  <a:buFont typeface="Arial" panose="020B0604020202020204" pitchFamily="34" charset="0"/>
                  <a:buChar char="•"/>
                </a:pPr>
                <a:r>
                  <a:rPr lang="en-US" sz="1300" dirty="0"/>
                  <a:t>As with DQN, the Target Network is updated to match the Policy Network periodically during training</a:t>
                </a:r>
              </a:p>
              <a:p>
                <a:pPr marL="285750" indent="-285750">
                  <a:buFont typeface="Arial" panose="020B0604020202020204" pitchFamily="34" charset="0"/>
                  <a:buChar char="•"/>
                </a:pPr>
                <a:endParaRPr lang="en-US" dirty="0"/>
              </a:p>
            </p:txBody>
          </p:sp>
        </mc:Choice>
        <mc:Fallback>
          <p:sp>
            <p:nvSpPr>
              <p:cNvPr id="15" name="Google Shape;342;p33">
                <a:extLst>
                  <a:ext uri="{FF2B5EF4-FFF2-40B4-BE49-F238E27FC236}">
                    <a16:creationId xmlns:a16="http://schemas.microsoft.com/office/drawing/2014/main" id="{814E60BD-EFFC-C4FB-E9F9-075593F23ED6}"/>
                  </a:ext>
                </a:extLst>
              </p:cNvPr>
              <p:cNvSpPr txBox="1">
                <a:spLocks noRot="1" noChangeAspect="1" noMove="1" noResize="1" noEditPoints="1" noAdjustHandles="1" noChangeArrowheads="1" noChangeShapeType="1" noTextEdit="1"/>
              </p:cNvSpPr>
              <p:nvPr/>
            </p:nvSpPr>
            <p:spPr>
              <a:xfrm>
                <a:off x="445650" y="1053069"/>
                <a:ext cx="8188396" cy="530400"/>
              </a:xfrm>
              <a:prstGeom prst="rect">
                <a:avLst/>
              </a:prstGeom>
              <a:blipFill>
                <a:blip r:embed="rId3"/>
                <a:stretch>
                  <a:fillRect l="-74" b="-267816"/>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1530573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6D6CB1A-ADE2-3454-47CB-C82902A1861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sp>
        <p:nvSpPr>
          <p:cNvPr id="3" name="Title 2">
            <a:extLst>
              <a:ext uri="{FF2B5EF4-FFF2-40B4-BE49-F238E27FC236}">
                <a16:creationId xmlns:a16="http://schemas.microsoft.com/office/drawing/2014/main" id="{8F598C68-5732-30B8-3457-C33DB0992378}"/>
              </a:ext>
            </a:extLst>
          </p:cNvPr>
          <p:cNvSpPr>
            <a:spLocks noGrp="1"/>
          </p:cNvSpPr>
          <p:nvPr>
            <p:ph type="title"/>
          </p:nvPr>
        </p:nvSpPr>
        <p:spPr>
          <a:xfrm>
            <a:off x="720000" y="351236"/>
            <a:ext cx="7704000" cy="572700"/>
          </a:xfrm>
        </p:spPr>
        <p:txBody>
          <a:bodyPr/>
          <a:lstStyle/>
          <a:p>
            <a:r>
              <a:rPr lang="en-US" dirty="0"/>
              <a:t>Network Architectures</a:t>
            </a:r>
          </a:p>
        </p:txBody>
      </p:sp>
      <p:sp>
        <p:nvSpPr>
          <p:cNvPr id="10" name="Google Shape;345;p33">
            <a:extLst>
              <a:ext uri="{FF2B5EF4-FFF2-40B4-BE49-F238E27FC236}">
                <a16:creationId xmlns:a16="http://schemas.microsoft.com/office/drawing/2014/main" id="{A4343E45-4E78-C7C7-FD84-DE136E1B4AC5}"/>
              </a:ext>
            </a:extLst>
          </p:cNvPr>
          <p:cNvSpPr txBox="1">
            <a:spLocks/>
          </p:cNvSpPr>
          <p:nvPr/>
        </p:nvSpPr>
        <p:spPr>
          <a:xfrm>
            <a:off x="567600" y="1008269"/>
            <a:ext cx="7704000" cy="245469"/>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1" i="0" u="none" strike="noStrike" cap="none">
                <a:solidFill>
                  <a:schemeClr val="dk2"/>
                </a:solidFill>
                <a:latin typeface="Quicksand"/>
                <a:ea typeface="Quicksand"/>
                <a:cs typeface="Quicksand"/>
                <a:sym typeface="Quicksan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1600"/>
              </a:spcBef>
              <a:spcAft>
                <a:spcPts val="160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500" dirty="0"/>
              <a:t>Basic Network Architecture (similar to papers)</a:t>
            </a:r>
          </a:p>
        </p:txBody>
      </p:sp>
      <p:grpSp>
        <p:nvGrpSpPr>
          <p:cNvPr id="33" name="Group 32">
            <a:extLst>
              <a:ext uri="{FF2B5EF4-FFF2-40B4-BE49-F238E27FC236}">
                <a16:creationId xmlns:a16="http://schemas.microsoft.com/office/drawing/2014/main" id="{E9DA1EEB-46FF-F685-7B60-D20C7EDE7139}"/>
              </a:ext>
            </a:extLst>
          </p:cNvPr>
          <p:cNvGrpSpPr/>
          <p:nvPr/>
        </p:nvGrpSpPr>
        <p:grpSpPr>
          <a:xfrm>
            <a:off x="638683" y="1384027"/>
            <a:ext cx="7370978" cy="656945"/>
            <a:chOff x="638683" y="1384027"/>
            <a:chExt cx="7370978" cy="656945"/>
          </a:xfrm>
        </p:grpSpPr>
        <p:pic>
          <p:nvPicPr>
            <p:cNvPr id="14" name="Picture 13">
              <a:extLst>
                <a:ext uri="{FF2B5EF4-FFF2-40B4-BE49-F238E27FC236}">
                  <a16:creationId xmlns:a16="http://schemas.microsoft.com/office/drawing/2014/main" id="{0D9C5915-FDE4-0186-1426-46DBD8A8FCCD}"/>
                </a:ext>
              </a:extLst>
            </p:cNvPr>
            <p:cNvPicPr>
              <a:picLocks noChangeAspect="1"/>
            </p:cNvPicPr>
            <p:nvPr/>
          </p:nvPicPr>
          <p:blipFill>
            <a:blip r:embed="rId2"/>
            <a:stretch>
              <a:fillRect/>
            </a:stretch>
          </p:blipFill>
          <p:spPr>
            <a:xfrm>
              <a:off x="967156" y="1490035"/>
              <a:ext cx="6963508" cy="444930"/>
            </a:xfrm>
            <a:prstGeom prst="rect">
              <a:avLst/>
            </a:prstGeom>
          </p:spPr>
        </p:pic>
        <p:pic>
          <p:nvPicPr>
            <p:cNvPr id="16" name="Picture 15" descr="A stack of square papers">
              <a:extLst>
                <a:ext uri="{FF2B5EF4-FFF2-40B4-BE49-F238E27FC236}">
                  <a16:creationId xmlns:a16="http://schemas.microsoft.com/office/drawing/2014/main" id="{AA408B49-BE02-2070-4EFF-10A7015983D7}"/>
                </a:ext>
              </a:extLst>
            </p:cNvPr>
            <p:cNvPicPr>
              <a:picLocks noChangeAspect="1"/>
            </p:cNvPicPr>
            <p:nvPr/>
          </p:nvPicPr>
          <p:blipFill>
            <a:blip r:embed="rId3"/>
            <a:stretch>
              <a:fillRect/>
            </a:stretch>
          </p:blipFill>
          <p:spPr>
            <a:xfrm>
              <a:off x="638683" y="1384027"/>
              <a:ext cx="656945" cy="656945"/>
            </a:xfrm>
            <a:prstGeom prst="rect">
              <a:avLst/>
            </a:prstGeom>
          </p:spPr>
        </p:pic>
        <p:pic>
          <p:nvPicPr>
            <p:cNvPr id="18" name="Picture 17" descr="A white rectangular sign with black text&#10;&#10;AI-generated content may be incorrect.">
              <a:extLst>
                <a:ext uri="{FF2B5EF4-FFF2-40B4-BE49-F238E27FC236}">
                  <a16:creationId xmlns:a16="http://schemas.microsoft.com/office/drawing/2014/main" id="{3579F34C-650C-90ED-B8F1-EDD5629A2D46}"/>
                </a:ext>
              </a:extLst>
            </p:cNvPr>
            <p:cNvPicPr>
              <a:picLocks noChangeAspect="1"/>
            </p:cNvPicPr>
            <p:nvPr/>
          </p:nvPicPr>
          <p:blipFill>
            <a:blip r:embed="rId4"/>
            <a:srcRect l="12560" r="7138"/>
            <a:stretch/>
          </p:blipFill>
          <p:spPr>
            <a:xfrm>
              <a:off x="7567249" y="1437030"/>
              <a:ext cx="442412" cy="550937"/>
            </a:xfrm>
            <a:prstGeom prst="rect">
              <a:avLst/>
            </a:prstGeom>
          </p:spPr>
        </p:pic>
      </p:grpSp>
      <p:sp>
        <p:nvSpPr>
          <p:cNvPr id="19" name="Google Shape;345;p33">
            <a:extLst>
              <a:ext uri="{FF2B5EF4-FFF2-40B4-BE49-F238E27FC236}">
                <a16:creationId xmlns:a16="http://schemas.microsoft.com/office/drawing/2014/main" id="{85FE6BEA-821B-8827-DD04-7384F212EE95}"/>
              </a:ext>
            </a:extLst>
          </p:cNvPr>
          <p:cNvSpPr txBox="1">
            <a:spLocks/>
          </p:cNvSpPr>
          <p:nvPr/>
        </p:nvSpPr>
        <p:spPr>
          <a:xfrm>
            <a:off x="561738" y="2259308"/>
            <a:ext cx="7704000" cy="245469"/>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1" i="0" u="none" strike="noStrike" cap="none">
                <a:solidFill>
                  <a:schemeClr val="dk2"/>
                </a:solidFill>
                <a:latin typeface="Quicksand"/>
                <a:ea typeface="Quicksand"/>
                <a:cs typeface="Quicksand"/>
                <a:sym typeface="Quicksan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1600"/>
              </a:spcBef>
              <a:spcAft>
                <a:spcPts val="160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500" dirty="0"/>
              <a:t>Attempted Improvement – Input Full Frames and Diff Frames (to track motion)</a:t>
            </a:r>
          </a:p>
        </p:txBody>
      </p:sp>
      <p:grpSp>
        <p:nvGrpSpPr>
          <p:cNvPr id="43" name="Group 42">
            <a:extLst>
              <a:ext uri="{FF2B5EF4-FFF2-40B4-BE49-F238E27FC236}">
                <a16:creationId xmlns:a16="http://schemas.microsoft.com/office/drawing/2014/main" id="{BCD06C3B-A78E-04CF-1696-294269B05804}"/>
              </a:ext>
            </a:extLst>
          </p:cNvPr>
          <p:cNvGrpSpPr/>
          <p:nvPr/>
        </p:nvGrpSpPr>
        <p:grpSpPr>
          <a:xfrm>
            <a:off x="287697" y="2562647"/>
            <a:ext cx="8201938" cy="1390767"/>
            <a:chOff x="287697" y="2632988"/>
            <a:chExt cx="8201938" cy="1390767"/>
          </a:xfrm>
        </p:grpSpPr>
        <p:pic>
          <p:nvPicPr>
            <p:cNvPr id="23" name="Picture 22" descr="A diagram of a computer&#10;&#10;AI-generated content may be incorrect.">
              <a:extLst>
                <a:ext uri="{FF2B5EF4-FFF2-40B4-BE49-F238E27FC236}">
                  <a16:creationId xmlns:a16="http://schemas.microsoft.com/office/drawing/2014/main" id="{EBC728A2-C49B-8211-C08C-4D6AF91F57EF}"/>
                </a:ext>
              </a:extLst>
            </p:cNvPr>
            <p:cNvPicPr>
              <a:picLocks noChangeAspect="1"/>
            </p:cNvPicPr>
            <p:nvPr/>
          </p:nvPicPr>
          <p:blipFill>
            <a:blip r:embed="rId5"/>
            <a:srcRect l="12291"/>
            <a:stretch/>
          </p:blipFill>
          <p:spPr>
            <a:xfrm>
              <a:off x="868189" y="2706659"/>
              <a:ext cx="7555811" cy="1317096"/>
            </a:xfrm>
            <a:prstGeom prst="rect">
              <a:avLst/>
            </a:prstGeom>
          </p:spPr>
        </p:pic>
        <p:pic>
          <p:nvPicPr>
            <p:cNvPr id="25" name="Picture 24" descr="A stack of white square papers&#10;&#10;AI-generated content may be incorrect.">
              <a:extLst>
                <a:ext uri="{FF2B5EF4-FFF2-40B4-BE49-F238E27FC236}">
                  <a16:creationId xmlns:a16="http://schemas.microsoft.com/office/drawing/2014/main" id="{EFB44614-7D1D-C31C-2AE3-529AF520C072}"/>
                </a:ext>
              </a:extLst>
            </p:cNvPr>
            <p:cNvPicPr>
              <a:picLocks noChangeAspect="1"/>
            </p:cNvPicPr>
            <p:nvPr/>
          </p:nvPicPr>
          <p:blipFill>
            <a:blip r:embed="rId6"/>
            <a:stretch>
              <a:fillRect/>
            </a:stretch>
          </p:blipFill>
          <p:spPr>
            <a:xfrm>
              <a:off x="358542" y="3529442"/>
              <a:ext cx="444012" cy="444012"/>
            </a:xfrm>
            <a:prstGeom prst="rect">
              <a:avLst/>
            </a:prstGeom>
          </p:spPr>
        </p:pic>
        <p:pic>
          <p:nvPicPr>
            <p:cNvPr id="26" name="Picture 25" descr="A stack of square papers">
              <a:extLst>
                <a:ext uri="{FF2B5EF4-FFF2-40B4-BE49-F238E27FC236}">
                  <a16:creationId xmlns:a16="http://schemas.microsoft.com/office/drawing/2014/main" id="{F1444F3C-1423-FFC0-FDFB-163E887D016E}"/>
                </a:ext>
              </a:extLst>
            </p:cNvPr>
            <p:cNvPicPr>
              <a:picLocks noChangeAspect="1"/>
            </p:cNvPicPr>
            <p:nvPr/>
          </p:nvPicPr>
          <p:blipFill>
            <a:blip r:embed="rId3"/>
            <a:stretch>
              <a:fillRect/>
            </a:stretch>
          </p:blipFill>
          <p:spPr>
            <a:xfrm>
              <a:off x="340255" y="2803402"/>
              <a:ext cx="527934" cy="527934"/>
            </a:xfrm>
            <a:prstGeom prst="rect">
              <a:avLst/>
            </a:prstGeom>
          </p:spPr>
        </p:pic>
        <p:sp>
          <p:nvSpPr>
            <p:cNvPr id="27" name="TextBox 26">
              <a:extLst>
                <a:ext uri="{FF2B5EF4-FFF2-40B4-BE49-F238E27FC236}">
                  <a16:creationId xmlns:a16="http://schemas.microsoft.com/office/drawing/2014/main" id="{44463AC5-2457-9D07-4601-61BB6621E72C}"/>
                </a:ext>
              </a:extLst>
            </p:cNvPr>
            <p:cNvSpPr txBox="1"/>
            <p:nvPr/>
          </p:nvSpPr>
          <p:spPr>
            <a:xfrm>
              <a:off x="287697" y="3343343"/>
              <a:ext cx="703387" cy="215444"/>
            </a:xfrm>
            <a:prstGeom prst="rect">
              <a:avLst/>
            </a:prstGeom>
            <a:noFill/>
          </p:spPr>
          <p:txBody>
            <a:bodyPr wrap="square" rtlCol="0">
              <a:spAutoFit/>
            </a:bodyPr>
            <a:lstStyle/>
            <a:p>
              <a:r>
                <a:rPr lang="en-US" sz="800" dirty="0">
                  <a:latin typeface="Calibri" panose="020F0502020204030204" pitchFamily="34" charset="0"/>
                  <a:ea typeface="Calibri" panose="020F0502020204030204" pitchFamily="34" charset="0"/>
                  <a:cs typeface="Calibri" panose="020F0502020204030204" pitchFamily="34" charset="0"/>
                </a:rPr>
                <a:t>Diff Frames </a:t>
              </a:r>
            </a:p>
          </p:txBody>
        </p:sp>
        <p:sp>
          <p:nvSpPr>
            <p:cNvPr id="28" name="TextBox 27">
              <a:extLst>
                <a:ext uri="{FF2B5EF4-FFF2-40B4-BE49-F238E27FC236}">
                  <a16:creationId xmlns:a16="http://schemas.microsoft.com/office/drawing/2014/main" id="{E5467C4B-0DC6-3EA0-9021-95D36384FED0}"/>
                </a:ext>
              </a:extLst>
            </p:cNvPr>
            <p:cNvSpPr txBox="1"/>
            <p:nvPr/>
          </p:nvSpPr>
          <p:spPr>
            <a:xfrm>
              <a:off x="287697" y="2632988"/>
              <a:ext cx="703387" cy="215444"/>
            </a:xfrm>
            <a:prstGeom prst="rect">
              <a:avLst/>
            </a:prstGeom>
            <a:noFill/>
          </p:spPr>
          <p:txBody>
            <a:bodyPr wrap="square" rtlCol="0">
              <a:spAutoFit/>
            </a:bodyPr>
            <a:lstStyle/>
            <a:p>
              <a:r>
                <a:rPr lang="en-US" sz="800" dirty="0">
                  <a:latin typeface="Calibri" panose="020F0502020204030204" pitchFamily="34" charset="0"/>
                  <a:ea typeface="Calibri" panose="020F0502020204030204" pitchFamily="34" charset="0"/>
                  <a:cs typeface="Calibri" panose="020F0502020204030204" pitchFamily="34" charset="0"/>
                </a:rPr>
                <a:t>Full Frames </a:t>
              </a:r>
            </a:p>
          </p:txBody>
        </p:sp>
        <p:pic>
          <p:nvPicPr>
            <p:cNvPr id="32" name="Picture 31" descr="A white rectangular sign with black text&#10;&#10;AI-generated content may be incorrect.">
              <a:extLst>
                <a:ext uri="{FF2B5EF4-FFF2-40B4-BE49-F238E27FC236}">
                  <a16:creationId xmlns:a16="http://schemas.microsoft.com/office/drawing/2014/main" id="{9D3A912C-C5C6-8F46-75CF-764F7D4F9268}"/>
                </a:ext>
              </a:extLst>
            </p:cNvPr>
            <p:cNvPicPr>
              <a:picLocks noChangeAspect="1"/>
            </p:cNvPicPr>
            <p:nvPr/>
          </p:nvPicPr>
          <p:blipFill>
            <a:blip r:embed="rId4"/>
            <a:srcRect l="12560" r="7138"/>
            <a:stretch/>
          </p:blipFill>
          <p:spPr>
            <a:xfrm>
              <a:off x="8047223" y="3084055"/>
              <a:ext cx="442412" cy="550937"/>
            </a:xfrm>
            <a:prstGeom prst="rect">
              <a:avLst/>
            </a:prstGeom>
          </p:spPr>
        </p:pic>
      </p:grpSp>
      <p:pic>
        <p:nvPicPr>
          <p:cNvPr id="30" name="Picture 29" descr="A graph of a number of numbers&#10;&#10;AI-generated content may be incorrect.">
            <a:extLst>
              <a:ext uri="{FF2B5EF4-FFF2-40B4-BE49-F238E27FC236}">
                <a16:creationId xmlns:a16="http://schemas.microsoft.com/office/drawing/2014/main" id="{2BD3FCE9-EB4E-8CEF-B958-9BCB3E438E3E}"/>
              </a:ext>
            </a:extLst>
          </p:cNvPr>
          <p:cNvPicPr>
            <a:picLocks noChangeAspect="1"/>
          </p:cNvPicPr>
          <p:nvPr/>
        </p:nvPicPr>
        <p:blipFill>
          <a:blip r:embed="rId7"/>
          <a:stretch>
            <a:fillRect/>
          </a:stretch>
        </p:blipFill>
        <p:spPr>
          <a:xfrm>
            <a:off x="4911985" y="3539117"/>
            <a:ext cx="2173560" cy="1231793"/>
          </a:xfrm>
          <a:prstGeom prst="rect">
            <a:avLst/>
          </a:prstGeom>
          <a:ln>
            <a:noFill/>
          </a:ln>
          <a:effectLst>
            <a:outerShdw blurRad="292100" dist="139700" dir="2700000" algn="tl" rotWithShape="0">
              <a:srgbClr val="333333">
                <a:alpha val="65000"/>
              </a:srgbClr>
            </a:outerShdw>
          </a:effectLst>
        </p:spPr>
      </p:pic>
      <p:sp>
        <p:nvSpPr>
          <p:cNvPr id="44" name="Arrow: Bent-Up 43">
            <a:extLst>
              <a:ext uri="{FF2B5EF4-FFF2-40B4-BE49-F238E27FC236}">
                <a16:creationId xmlns:a16="http://schemas.microsoft.com/office/drawing/2014/main" id="{E8F66B78-D592-8692-7290-CF34E49E7AF9}"/>
              </a:ext>
            </a:extLst>
          </p:cNvPr>
          <p:cNvSpPr/>
          <p:nvPr/>
        </p:nvSpPr>
        <p:spPr>
          <a:xfrm rot="5400000">
            <a:off x="2411930" y="2106547"/>
            <a:ext cx="491586" cy="4191970"/>
          </a:xfrm>
          <a:prstGeom prst="bentUpArrow">
            <a:avLst>
              <a:gd name="adj1" fmla="val 15470"/>
              <a:gd name="adj2" fmla="val 18442"/>
              <a:gd name="adj3" fmla="val 40599"/>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DB87DB00-0916-BF99-5EAB-A69F9083EFD4}"/>
              </a:ext>
            </a:extLst>
          </p:cNvPr>
          <p:cNvSpPr txBox="1"/>
          <p:nvPr/>
        </p:nvSpPr>
        <p:spPr>
          <a:xfrm>
            <a:off x="1206739" y="4048642"/>
            <a:ext cx="2802370" cy="276999"/>
          </a:xfrm>
          <a:prstGeom prst="rect">
            <a:avLst/>
          </a:prstGeom>
          <a:noFill/>
        </p:spPr>
        <p:txBody>
          <a:bodyPr wrap="none" rtlCol="0">
            <a:spAutoFit/>
          </a:bodyPr>
          <a:lstStyle/>
          <a:p>
            <a:r>
              <a:rPr lang="en-US" sz="1200" dirty="0">
                <a:latin typeface="Mulish" panose="020B0604020202020204" charset="0"/>
                <a:ea typeface="Calibri" panose="020F0502020204030204" pitchFamily="34" charset="0"/>
                <a:cs typeface="Calibri" panose="020F0502020204030204" pitchFamily="34" charset="0"/>
              </a:rPr>
              <a:t>Example of what diff frames look like</a:t>
            </a:r>
          </a:p>
        </p:txBody>
      </p:sp>
    </p:spTree>
    <p:extLst>
      <p:ext uri="{BB962C8B-B14F-4D97-AF65-F5344CB8AC3E}">
        <p14:creationId xmlns:p14="http://schemas.microsoft.com/office/powerpoint/2010/main" val="866917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33"/>
          <p:cNvSpPr txBox="1">
            <a:spLocks noGrp="1"/>
          </p:cNvSpPr>
          <p:nvPr>
            <p:ph type="title"/>
          </p:nvPr>
        </p:nvSpPr>
        <p:spPr>
          <a:xfrm>
            <a:off x="445650" y="39889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Training Montage</a:t>
            </a:r>
            <a:endParaRPr sz="2800" dirty="0"/>
          </a:p>
        </p:txBody>
      </p:sp>
      <p:sp>
        <p:nvSpPr>
          <p:cNvPr id="348" name="Google Shape;348;p33"/>
          <p:cNvSpPr txBox="1">
            <a:spLocks noGrp="1"/>
          </p:cNvSpPr>
          <p:nvPr>
            <p:ph type="sldNum" idx="12"/>
          </p:nvPr>
        </p:nvSpPr>
        <p:spPr>
          <a:xfrm>
            <a:off x="4297650" y="4602873"/>
            <a:ext cx="548700" cy="33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6</a:t>
            </a:r>
            <a:endParaRPr dirty="0"/>
          </a:p>
        </p:txBody>
      </p:sp>
      <p:pic>
        <p:nvPicPr>
          <p:cNvPr id="2" name="CS747_Final_Project_Training_Montage">
            <a:hlinkClick r:id="" action="ppaction://media"/>
            <a:extLst>
              <a:ext uri="{FF2B5EF4-FFF2-40B4-BE49-F238E27FC236}">
                <a16:creationId xmlns:a16="http://schemas.microsoft.com/office/drawing/2014/main" id="{B670D6C3-6073-314A-77E5-932314AC07F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059723" y="1018777"/>
            <a:ext cx="2743200" cy="3429000"/>
          </a:xfrm>
          <a:prstGeom prst="rect">
            <a:avLst/>
          </a:prstGeom>
        </p:spPr>
      </p:pic>
      <p:sp>
        <p:nvSpPr>
          <p:cNvPr id="3" name="TextBox 2">
            <a:extLst>
              <a:ext uri="{FF2B5EF4-FFF2-40B4-BE49-F238E27FC236}">
                <a16:creationId xmlns:a16="http://schemas.microsoft.com/office/drawing/2014/main" id="{1A53D402-F0FF-5E23-BB9D-72EB5CAA3400}"/>
              </a:ext>
            </a:extLst>
          </p:cNvPr>
          <p:cNvSpPr txBox="1"/>
          <p:nvPr/>
        </p:nvSpPr>
        <p:spPr>
          <a:xfrm>
            <a:off x="2588925" y="4494962"/>
            <a:ext cx="4017446" cy="276999"/>
          </a:xfrm>
          <a:prstGeom prst="rect">
            <a:avLst/>
          </a:prstGeom>
          <a:noFill/>
        </p:spPr>
        <p:txBody>
          <a:bodyPr wrap="none" rtlCol="0">
            <a:spAutoFit/>
          </a:bodyPr>
          <a:lstStyle/>
          <a:p>
            <a:r>
              <a:rPr lang="en-US" sz="1200" dirty="0">
                <a:latin typeface="Mulish" panose="020B0604020202020204" charset="0"/>
              </a:rPr>
              <a:t>YouTube Link</a:t>
            </a:r>
            <a:r>
              <a:rPr lang="en-US" sz="1200" dirty="0"/>
              <a:t>: </a:t>
            </a:r>
            <a:r>
              <a:rPr lang="en-US" sz="1200" dirty="0">
                <a:hlinkClick r:id="rId6"/>
              </a:rPr>
              <a:t>https://youtube.com/shorts/uEfbaV17R18</a:t>
            </a:r>
            <a:endParaRPr lang="en-US" sz="1200" dirty="0"/>
          </a:p>
        </p:txBody>
      </p:sp>
    </p:spTree>
    <p:extLst>
      <p:ext uri="{BB962C8B-B14F-4D97-AF65-F5344CB8AC3E}">
        <p14:creationId xmlns:p14="http://schemas.microsoft.com/office/powerpoint/2010/main" val="3330775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7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3C95AE8-5696-07B9-BF3D-96C389FE7B0F}"/>
              </a:ext>
            </a:extLst>
          </p:cNvPr>
          <p:cNvSpPr>
            <a:spLocks noGrp="1"/>
          </p:cNvSpPr>
          <p:nvPr>
            <p:ph type="sldNum" idx="12"/>
          </p:nvPr>
        </p:nvSpPr>
        <p:spPr/>
        <p:txBody>
          <a:bodyPr/>
          <a:lstStyle/>
          <a:p>
            <a:pPr marL="0" lvl="0" indent="0" algn="ctr" rtl="0">
              <a:spcBef>
                <a:spcPts val="0"/>
              </a:spcBef>
              <a:spcAft>
                <a:spcPts val="0"/>
              </a:spcAft>
              <a:buNone/>
            </a:pPr>
            <a:r>
              <a:rPr lang="en" dirty="0"/>
              <a:t>7</a:t>
            </a:r>
          </a:p>
        </p:txBody>
      </p:sp>
      <p:sp>
        <p:nvSpPr>
          <p:cNvPr id="3" name="Title 2">
            <a:extLst>
              <a:ext uri="{FF2B5EF4-FFF2-40B4-BE49-F238E27FC236}">
                <a16:creationId xmlns:a16="http://schemas.microsoft.com/office/drawing/2014/main" id="{4BD21543-B389-6C89-1A8B-11FB3AE1B32D}"/>
              </a:ext>
            </a:extLst>
          </p:cNvPr>
          <p:cNvSpPr>
            <a:spLocks noGrp="1"/>
          </p:cNvSpPr>
          <p:nvPr>
            <p:ph type="title"/>
          </p:nvPr>
        </p:nvSpPr>
        <p:spPr>
          <a:xfrm>
            <a:off x="643794" y="348866"/>
            <a:ext cx="7704000" cy="572700"/>
          </a:xfrm>
        </p:spPr>
        <p:txBody>
          <a:bodyPr/>
          <a:lstStyle/>
          <a:p>
            <a:r>
              <a:rPr lang="en-US" sz="2800" dirty="0"/>
              <a:t>Testing &amp; Results</a:t>
            </a:r>
          </a:p>
        </p:txBody>
      </p:sp>
      <mc:AlternateContent xmlns:mc="http://schemas.openxmlformats.org/markup-compatibility/2006">
        <mc:Choice xmlns:a14="http://schemas.microsoft.com/office/drawing/2010/main" Requires="a14">
          <p:sp>
            <p:nvSpPr>
              <p:cNvPr id="4" name="Subtitle 3">
                <a:extLst>
                  <a:ext uri="{FF2B5EF4-FFF2-40B4-BE49-F238E27FC236}">
                    <a16:creationId xmlns:a16="http://schemas.microsoft.com/office/drawing/2014/main" id="{03D850D8-DD76-0D1A-4296-560FDF65F224}"/>
                  </a:ext>
                </a:extLst>
              </p:cNvPr>
              <p:cNvSpPr>
                <a:spLocks noGrp="1"/>
              </p:cNvSpPr>
              <p:nvPr>
                <p:ph type="subTitle" idx="1"/>
              </p:nvPr>
            </p:nvSpPr>
            <p:spPr>
              <a:xfrm>
                <a:off x="719975" y="1174412"/>
                <a:ext cx="7704000" cy="530400"/>
              </a:xfrm>
            </p:spPr>
            <p:txBody>
              <a:bodyPr/>
              <a:lstStyle/>
              <a:p>
                <a:pPr>
                  <a:lnSpc>
                    <a:spcPct val="105000"/>
                  </a:lnSpc>
                  <a:buFont typeface="Arial" panose="020B0604020202020204" pitchFamily="34" charset="0"/>
                  <a:buChar char="•"/>
                </a:pPr>
                <a:r>
                  <a:rPr lang="en-US" dirty="0"/>
                  <a:t>Trained for 750K steps, using identical hyperparameters</a:t>
                </a:r>
              </a:p>
              <a:p>
                <a:pPr>
                  <a:lnSpc>
                    <a:spcPct val="105000"/>
                  </a:lnSpc>
                  <a:buFont typeface="Arial" panose="020B0604020202020204" pitchFamily="34" charset="0"/>
                  <a:buChar char="•"/>
                </a:pPr>
                <a:r>
                  <a:rPr lang="en-US" dirty="0"/>
                  <a:t>Pre-seeded replay buffer with 50K frames from less optimized model</a:t>
                </a:r>
              </a:p>
              <a:p>
                <a:pPr>
                  <a:lnSpc>
                    <a:spcPct val="105000"/>
                  </a:lnSpc>
                  <a:buFont typeface="Arial" panose="020B0604020202020204" pitchFamily="34" charset="0"/>
                  <a:buChar char="•"/>
                </a:pPr>
                <a:r>
                  <a:rPr lang="en-US" dirty="0"/>
                  <a:t>Saved model with best rolling mean score over prior 50 training episodes</a:t>
                </a:r>
              </a:p>
              <a:p>
                <a:pPr>
                  <a:lnSpc>
                    <a:spcPct val="105000"/>
                  </a:lnSpc>
                  <a:buFont typeface="Arial" panose="020B0604020202020204" pitchFamily="34" charset="0"/>
                  <a:buChar char="•"/>
                </a:pPr>
                <a:r>
                  <a:rPr lang="en-US" dirty="0"/>
                  <a:t>Tested over 50 rounds (fixed randomization seeds), w/ greedy action selction </a:t>
                </a:r>
                <a14:m>
                  <m:oMath xmlns:m="http://schemas.openxmlformats.org/officeDocument/2006/math">
                    <m:r>
                      <a:rPr lang="en-US"/>
                      <m:t>𝜖</m:t>
                    </m:r>
                    <m:r>
                      <a:rPr lang="en-US"/>
                      <m:t>=0.05</m:t>
                    </m:r>
                  </m:oMath>
                </a14:m>
                <a:r>
                  <a:rPr lang="en-US" dirty="0"/>
                  <a:t> </a:t>
                </a:r>
              </a:p>
            </p:txBody>
          </p:sp>
        </mc:Choice>
        <mc:Fallback>
          <p:sp>
            <p:nvSpPr>
              <p:cNvPr id="4" name="Subtitle 3">
                <a:extLst>
                  <a:ext uri="{FF2B5EF4-FFF2-40B4-BE49-F238E27FC236}">
                    <a16:creationId xmlns:a16="http://schemas.microsoft.com/office/drawing/2014/main" id="{03D850D8-DD76-0D1A-4296-560FDF65F224}"/>
                  </a:ext>
                </a:extLst>
              </p:cNvPr>
              <p:cNvSpPr>
                <a:spLocks noGrp="1" noRot="1" noChangeAspect="1" noMove="1" noResize="1" noEditPoints="1" noAdjustHandles="1" noChangeArrowheads="1" noChangeShapeType="1" noTextEdit="1"/>
              </p:cNvSpPr>
              <p:nvPr>
                <p:ph type="subTitle" idx="1"/>
              </p:nvPr>
            </p:nvSpPr>
            <p:spPr>
              <a:xfrm>
                <a:off x="719975" y="1174412"/>
                <a:ext cx="7704000" cy="530400"/>
              </a:xfrm>
              <a:blipFill>
                <a:blip r:embed="rId2"/>
                <a:stretch>
                  <a:fillRect b="-104598"/>
                </a:stretch>
              </a:blipFill>
            </p:spPr>
            <p:txBody>
              <a:bodyPr/>
              <a:lstStyle/>
              <a:p>
                <a:r>
                  <a:rPr lang="en-US">
                    <a:noFill/>
                  </a:rPr>
                  <a:t> </a:t>
                </a:r>
              </a:p>
            </p:txBody>
          </p:sp>
        </mc:Fallback>
      </mc:AlternateContent>
      <p:graphicFrame>
        <p:nvGraphicFramePr>
          <p:cNvPr id="10" name="Google Shape;529;p46">
            <a:extLst>
              <a:ext uri="{FF2B5EF4-FFF2-40B4-BE49-F238E27FC236}">
                <a16:creationId xmlns:a16="http://schemas.microsoft.com/office/drawing/2014/main" id="{820662A0-2575-7254-B9B2-45BE4DC17731}"/>
              </a:ext>
            </a:extLst>
          </p:cNvPr>
          <p:cNvGraphicFramePr/>
          <p:nvPr>
            <p:extLst>
              <p:ext uri="{D42A27DB-BD31-4B8C-83A1-F6EECF244321}">
                <p14:modId xmlns:p14="http://schemas.microsoft.com/office/powerpoint/2010/main" val="3586048475"/>
              </p:ext>
            </p:extLst>
          </p:nvPr>
        </p:nvGraphicFramePr>
        <p:xfrm>
          <a:off x="719975" y="2238587"/>
          <a:ext cx="7451009" cy="2072490"/>
        </p:xfrm>
        <a:graphic>
          <a:graphicData uri="http://schemas.openxmlformats.org/drawingml/2006/table">
            <a:tbl>
              <a:tblPr>
                <a:noFill/>
                <a:tableStyleId>{576EC836-16C5-4967-89C9-5AE64F7C58F2}</a:tableStyleId>
              </a:tblPr>
              <a:tblGrid>
                <a:gridCol w="4721992">
                  <a:extLst>
                    <a:ext uri="{9D8B030D-6E8A-4147-A177-3AD203B41FA5}">
                      <a16:colId xmlns:a16="http://schemas.microsoft.com/office/drawing/2014/main" val="20000"/>
                    </a:ext>
                  </a:extLst>
                </a:gridCol>
                <a:gridCol w="1436076">
                  <a:extLst>
                    <a:ext uri="{9D8B030D-6E8A-4147-A177-3AD203B41FA5}">
                      <a16:colId xmlns:a16="http://schemas.microsoft.com/office/drawing/2014/main" val="20003"/>
                    </a:ext>
                  </a:extLst>
                </a:gridCol>
                <a:gridCol w="1292941">
                  <a:extLst>
                    <a:ext uri="{9D8B030D-6E8A-4147-A177-3AD203B41FA5}">
                      <a16:colId xmlns:a16="http://schemas.microsoft.com/office/drawing/2014/main" val="20005"/>
                    </a:ext>
                  </a:extLst>
                </a:gridCol>
              </a:tblGrid>
              <a:tr h="0">
                <a:tc rowSpan="2">
                  <a:txBody>
                    <a:bodyPr/>
                    <a:lstStyle/>
                    <a:p>
                      <a:pPr marL="0" lvl="0" indent="0" algn="ctr" rtl="0">
                        <a:spcBef>
                          <a:spcPts val="0"/>
                        </a:spcBef>
                        <a:spcAft>
                          <a:spcPts val="0"/>
                        </a:spcAft>
                        <a:buNone/>
                      </a:pPr>
                      <a:r>
                        <a:rPr lang="en-US" sz="1400" b="1" dirty="0">
                          <a:solidFill>
                            <a:schemeClr val="dk2"/>
                          </a:solidFill>
                          <a:latin typeface="Quicksand"/>
                          <a:ea typeface="Quicksand"/>
                          <a:cs typeface="Quicksand"/>
                          <a:sym typeface="Quicksand"/>
                        </a:rPr>
                        <a:t>Model Description</a:t>
                      </a:r>
                      <a:endParaRPr sz="1400" b="1" dirty="0">
                        <a:solidFill>
                          <a:schemeClr val="dk2"/>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gridSpan="2">
                  <a:txBody>
                    <a:bodyPr/>
                    <a:lstStyle/>
                    <a:p>
                      <a:pPr marL="0" lvl="0" indent="0" algn="ctr" rtl="0">
                        <a:spcBef>
                          <a:spcPts val="0"/>
                        </a:spcBef>
                        <a:spcAft>
                          <a:spcPts val="0"/>
                        </a:spcAft>
                        <a:buNone/>
                      </a:pPr>
                      <a:r>
                        <a:rPr lang="en-US" sz="1400" b="1" dirty="0">
                          <a:solidFill>
                            <a:schemeClr val="dk2"/>
                          </a:solidFill>
                          <a:latin typeface="Quicksand"/>
                          <a:ea typeface="Quicksand"/>
                          <a:cs typeface="Quicksand"/>
                          <a:sym typeface="Quicksand"/>
                        </a:rPr>
                        <a:t>50 Rounds (5 Lives ea.)</a:t>
                      </a:r>
                      <a:endParaRPr sz="1400" b="1" dirty="0">
                        <a:solidFill>
                          <a:schemeClr val="dk2"/>
                        </a:solidFill>
                        <a:latin typeface="Quicksand"/>
                        <a:ea typeface="Quicksand"/>
                        <a:cs typeface="Quicksand"/>
                        <a:sym typeface="Quicksand"/>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12700" cap="flat" cmpd="sng" algn="ctr">
                      <a:solidFill>
                        <a:schemeClr val="tx1"/>
                      </a:solidFill>
                      <a:prstDash val="solid"/>
                      <a:round/>
                      <a:headEnd type="none" w="med" len="med"/>
                      <a:tailEnd type="none" w="med" len="med"/>
                    </a:lnB>
                  </a:tcPr>
                </a:tc>
                <a:tc hMerge="1">
                  <a:txBody>
                    <a:bodyPr/>
                    <a:lstStyle/>
                    <a:p>
                      <a:pPr marL="0" lvl="0" indent="0" algn="l" rtl="0">
                        <a:spcBef>
                          <a:spcPts val="0"/>
                        </a:spcBef>
                        <a:spcAft>
                          <a:spcPts val="0"/>
                        </a:spcAft>
                        <a:buNone/>
                      </a:pPr>
                      <a:endParaRPr sz="1600" b="1" dirty="0">
                        <a:solidFill>
                          <a:schemeClr val="dk2"/>
                        </a:solidFill>
                        <a:latin typeface="Quicksand"/>
                        <a:ea typeface="Quicksand"/>
                        <a:cs typeface="Quicksand"/>
                        <a:sym typeface="Quicksand"/>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283688">
                <a:tc vMerge="1">
                  <a:txBody>
                    <a:bodyPr/>
                    <a:lstStyle/>
                    <a:p>
                      <a:endParaRPr lang="en-US"/>
                    </a:p>
                  </a:txBody>
                  <a:tcPr/>
                </a:tc>
                <a:tc>
                  <a:txBody>
                    <a:bodyPr/>
                    <a:lstStyle/>
                    <a:p>
                      <a:pPr marL="0" lvl="0" indent="0" algn="l" rtl="0">
                        <a:spcBef>
                          <a:spcPts val="0"/>
                        </a:spcBef>
                        <a:spcAft>
                          <a:spcPts val="0"/>
                        </a:spcAft>
                        <a:buNone/>
                      </a:pPr>
                      <a:r>
                        <a:rPr lang="en-US" sz="1400" b="1" dirty="0">
                          <a:solidFill>
                            <a:schemeClr val="dk2"/>
                          </a:solidFill>
                          <a:latin typeface="Quicksand"/>
                          <a:ea typeface="Quicksand"/>
                          <a:cs typeface="Quicksand"/>
                          <a:sym typeface="Quicksand"/>
                        </a:rPr>
                        <a:t>Mean Score</a:t>
                      </a:r>
                      <a:endParaRPr sz="1400" b="1" dirty="0">
                        <a:solidFill>
                          <a:schemeClr val="dk2"/>
                        </a:solidFill>
                        <a:latin typeface="Quicksand"/>
                        <a:ea typeface="Quicksand"/>
                        <a:cs typeface="Quicksand"/>
                        <a:sym typeface="Quicksand"/>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sz="1400" b="1" dirty="0">
                          <a:solidFill>
                            <a:schemeClr val="dk2"/>
                          </a:solidFill>
                          <a:latin typeface="Quicksand"/>
                          <a:ea typeface="Quicksand"/>
                          <a:cs typeface="Quicksand"/>
                          <a:sym typeface="Quicksand"/>
                        </a:rPr>
                        <a:t>Std Dev</a:t>
                      </a:r>
                      <a:endParaRPr sz="1400" b="1" dirty="0">
                        <a:solidFill>
                          <a:schemeClr val="dk2"/>
                        </a:solidFill>
                        <a:latin typeface="Quicksand"/>
                        <a:ea typeface="Quicksand"/>
                        <a:cs typeface="Quicksand"/>
                        <a:sym typeface="Quicksand"/>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12700" cap="flat" cmpd="sng" algn="ctr">
                      <a:solidFill>
                        <a:schemeClr val="tx1"/>
                      </a:solidFill>
                      <a:prstDash val="solid"/>
                      <a:round/>
                      <a:headEnd type="none" w="med" len="med"/>
                      <a:tailEnd type="none" w="med" len="med"/>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297282980"/>
                  </a:ext>
                </a:extLst>
              </a:tr>
              <a:tr h="261864">
                <a:tc>
                  <a:txBody>
                    <a:bodyPr/>
                    <a:lstStyle/>
                    <a:p>
                      <a:pPr marL="0" lvl="0" indent="0" algn="l" rtl="0">
                        <a:spcBef>
                          <a:spcPts val="0"/>
                        </a:spcBef>
                        <a:spcAft>
                          <a:spcPts val="0"/>
                        </a:spcAft>
                        <a:buNone/>
                      </a:pPr>
                      <a:r>
                        <a:rPr lang="en-US" sz="1200" dirty="0">
                          <a:solidFill>
                            <a:schemeClr val="dk1"/>
                          </a:solidFill>
                          <a:latin typeface="Quicksand"/>
                          <a:ea typeface="Quicksand"/>
                          <a:cs typeface="Quicksand"/>
                          <a:sym typeface="Quicksand"/>
                        </a:rPr>
                        <a:t>Std DQN, Basic Network Arch</a:t>
                      </a:r>
                      <a:endParaRPr sz="1050" dirty="0">
                        <a:solidFill>
                          <a:schemeClr val="dk1"/>
                        </a:solidFill>
                        <a:latin typeface="Mulish"/>
                        <a:ea typeface="Mulish"/>
                        <a:cs typeface="Mulish"/>
                        <a:sym typeface="Mulish"/>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Mulish"/>
                          <a:ea typeface="Mulish"/>
                          <a:cs typeface="Mulish"/>
                          <a:sym typeface="Mulish"/>
                        </a:rPr>
                        <a:t>23.7</a:t>
                      </a:r>
                      <a:endParaRPr sz="1200" dirty="0">
                        <a:solidFill>
                          <a:schemeClr val="dk1"/>
                        </a:solidFill>
                        <a:latin typeface="Mulish"/>
                        <a:ea typeface="Mulish"/>
                        <a:cs typeface="Mulish"/>
                        <a:sym typeface="Mulish"/>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Mulish"/>
                          <a:ea typeface="Mulish"/>
                          <a:cs typeface="Mulish"/>
                          <a:sym typeface="Mulish"/>
                        </a:rPr>
                        <a:t>4.94</a:t>
                      </a:r>
                      <a:endParaRPr sz="1200" dirty="0">
                        <a:solidFill>
                          <a:schemeClr val="dk1"/>
                        </a:solidFill>
                        <a:latin typeface="Mulish"/>
                        <a:ea typeface="Mulish"/>
                        <a:cs typeface="Mulish"/>
                        <a:sym typeface="Mulish"/>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261864">
                <a:tc>
                  <a:txBody>
                    <a:bodyPr/>
                    <a:lstStyle/>
                    <a:p>
                      <a:pPr marL="0" lvl="0" indent="0" algn="l" rtl="0">
                        <a:spcBef>
                          <a:spcPts val="0"/>
                        </a:spcBef>
                        <a:spcAft>
                          <a:spcPts val="0"/>
                        </a:spcAft>
                        <a:buNone/>
                      </a:pPr>
                      <a:r>
                        <a:rPr lang="en-US" sz="1200" dirty="0">
                          <a:solidFill>
                            <a:schemeClr val="dk1"/>
                          </a:solidFill>
                          <a:latin typeface="Quicksand"/>
                          <a:ea typeface="Quicksand"/>
                          <a:cs typeface="Quicksand"/>
                          <a:sym typeface="Quicksand"/>
                        </a:rPr>
                        <a:t>DDQN, Basic Network Arch</a:t>
                      </a:r>
                      <a:endParaRPr sz="1200" dirty="0">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Mulish"/>
                          <a:ea typeface="Mulish"/>
                          <a:cs typeface="Mulish"/>
                          <a:sym typeface="Mulish"/>
                        </a:rPr>
                        <a:t>10.2</a:t>
                      </a:r>
                      <a:endParaRPr sz="1200" dirty="0">
                        <a:solidFill>
                          <a:schemeClr val="dk1"/>
                        </a:solidFill>
                        <a:latin typeface="Mulish"/>
                        <a:ea typeface="Mulish"/>
                        <a:cs typeface="Mulish"/>
                        <a:sym typeface="Mulish"/>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dirty="0">
                          <a:solidFill>
                            <a:schemeClr val="dk1"/>
                          </a:solidFill>
                          <a:latin typeface="Mulish"/>
                          <a:ea typeface="Mulish"/>
                          <a:cs typeface="Mulish"/>
                          <a:sym typeface="Mulish"/>
                        </a:rPr>
                        <a:t>2.80</a:t>
                      </a:r>
                      <a:endParaRPr sz="1200" dirty="0">
                        <a:solidFill>
                          <a:schemeClr val="dk1"/>
                        </a:solidFill>
                        <a:latin typeface="Mulish"/>
                        <a:ea typeface="Mulish"/>
                        <a:cs typeface="Mulish"/>
                        <a:sym typeface="Mulish"/>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392807">
                <a:tc>
                  <a:txBody>
                    <a:bodyPr/>
                    <a:lstStyle/>
                    <a:p>
                      <a:pPr marL="0" lvl="0" indent="0" algn="l" rtl="0">
                        <a:spcBef>
                          <a:spcPts val="0"/>
                        </a:spcBef>
                        <a:spcAft>
                          <a:spcPts val="0"/>
                        </a:spcAft>
                        <a:buNone/>
                      </a:pPr>
                      <a:r>
                        <a:rPr lang="en-US" sz="1200" dirty="0">
                          <a:solidFill>
                            <a:schemeClr val="dk1"/>
                          </a:solidFill>
                          <a:latin typeface="Quicksand"/>
                          <a:ea typeface="Quicksand"/>
                          <a:cs typeface="Quicksand"/>
                          <a:sym typeface="Quicksand"/>
                        </a:rPr>
                        <a:t>Std DQN, Branched Network, Cropped Frames (to remove scoreboard)</a:t>
                      </a:r>
                      <a:endParaRPr sz="1200" dirty="0">
                        <a:solidFill>
                          <a:schemeClr val="dk1"/>
                        </a:solidFill>
                        <a:latin typeface="Quicksand"/>
                        <a:ea typeface="Quicksand"/>
                        <a:cs typeface="Quicksand"/>
                        <a:sym typeface="Quicksand"/>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sz="1200" dirty="0">
                          <a:solidFill>
                            <a:schemeClr val="dk1"/>
                          </a:solidFill>
                          <a:latin typeface="Mulish"/>
                          <a:ea typeface="Mulish"/>
                          <a:cs typeface="Mulish"/>
                          <a:sym typeface="Mulish"/>
                        </a:rPr>
                        <a:t>15.3</a:t>
                      </a:r>
                      <a:endParaRPr sz="1200" dirty="0">
                        <a:solidFill>
                          <a:schemeClr val="dk1"/>
                        </a:solidFill>
                        <a:latin typeface="Mulish"/>
                        <a:ea typeface="Mulish"/>
                        <a:cs typeface="Mulish"/>
                        <a:sym typeface="Mulish"/>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sz="1200" dirty="0">
                          <a:solidFill>
                            <a:schemeClr val="dk1"/>
                          </a:solidFill>
                          <a:latin typeface="Mulish"/>
                          <a:ea typeface="Mulish"/>
                          <a:cs typeface="Mulish"/>
                          <a:sym typeface="Mulish"/>
                        </a:rPr>
                        <a:t>3.63</a:t>
                      </a:r>
                      <a:endParaRPr sz="1200" dirty="0">
                        <a:solidFill>
                          <a:schemeClr val="dk1"/>
                        </a:solidFill>
                        <a:latin typeface="Mulish"/>
                        <a:ea typeface="Mulish"/>
                        <a:cs typeface="Mulish"/>
                        <a:sym typeface="Mulish"/>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11" name="Subtitle 5">
            <a:extLst>
              <a:ext uri="{FF2B5EF4-FFF2-40B4-BE49-F238E27FC236}">
                <a16:creationId xmlns:a16="http://schemas.microsoft.com/office/drawing/2014/main" id="{E2F7B2AF-4886-4502-7E12-F46F0C53DD59}"/>
              </a:ext>
            </a:extLst>
          </p:cNvPr>
          <p:cNvSpPr txBox="1">
            <a:spLocks/>
          </p:cNvSpPr>
          <p:nvPr/>
        </p:nvSpPr>
        <p:spPr>
          <a:xfrm>
            <a:off x="719975" y="5023212"/>
            <a:ext cx="7704000" cy="52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1pPr>
            <a:lvl2pPr marL="914400" marR="0" lvl="1" indent="-317500" algn="l" rtl="0">
              <a:lnSpc>
                <a:spcPct val="100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2pPr>
            <a:lvl3pPr marL="1371600" marR="0" lvl="2"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3pPr>
            <a:lvl4pPr marL="1828800" marR="0" lvl="3"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4pPr>
            <a:lvl5pPr marL="2286000" marR="0" lvl="4"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5pPr>
            <a:lvl6pPr marL="2743200" marR="0" lvl="5"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6pPr>
            <a:lvl7pPr marL="3200400" marR="0" lvl="6"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7pPr>
            <a:lvl8pPr marL="3657600" marR="0" lvl="7"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8pPr>
            <a:lvl9pPr marL="4114800" marR="0" lvl="8" indent="-317500" algn="l" rtl="0">
              <a:lnSpc>
                <a:spcPct val="100000"/>
              </a:lnSpc>
              <a:spcBef>
                <a:spcPts val="1600"/>
              </a:spcBef>
              <a:spcAft>
                <a:spcPts val="1600"/>
              </a:spcAft>
              <a:buClr>
                <a:schemeClr val="dk1"/>
              </a:buClr>
              <a:buSzPts val="1400"/>
              <a:buFont typeface="Mulish"/>
              <a:buNone/>
              <a:defRPr sz="1400" b="0" i="0" u="none" strike="noStrike" cap="none">
                <a:solidFill>
                  <a:schemeClr val="dk1"/>
                </a:solidFill>
                <a:latin typeface="Mulish"/>
                <a:ea typeface="Mulish"/>
                <a:cs typeface="Mulish"/>
                <a:sym typeface="Mulish"/>
              </a:defRPr>
            </a:lvl9pPr>
          </a:lstStyle>
          <a:p>
            <a:endParaRPr lang="en-US" dirty="0"/>
          </a:p>
        </p:txBody>
      </p:sp>
      <p:sp>
        <p:nvSpPr>
          <p:cNvPr id="16" name="Google Shape;345;p33">
            <a:extLst>
              <a:ext uri="{FF2B5EF4-FFF2-40B4-BE49-F238E27FC236}">
                <a16:creationId xmlns:a16="http://schemas.microsoft.com/office/drawing/2014/main" id="{0F85FDA0-A858-361F-F722-ACDB95738446}"/>
              </a:ext>
            </a:extLst>
          </p:cNvPr>
          <p:cNvSpPr txBox="1">
            <a:spLocks/>
          </p:cNvSpPr>
          <p:nvPr/>
        </p:nvSpPr>
        <p:spPr>
          <a:xfrm>
            <a:off x="720000" y="949661"/>
            <a:ext cx="7704000" cy="245469"/>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1" i="0" u="none" strike="noStrike" cap="none">
                <a:solidFill>
                  <a:schemeClr val="dk2"/>
                </a:solidFill>
                <a:latin typeface="Quicksand"/>
                <a:ea typeface="Quicksand"/>
                <a:cs typeface="Quicksand"/>
                <a:sym typeface="Quicksan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1600"/>
              </a:spcBef>
              <a:spcAft>
                <a:spcPts val="160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600" dirty="0"/>
              <a:t>Testing Procedure</a:t>
            </a:r>
          </a:p>
        </p:txBody>
      </p:sp>
    </p:spTree>
    <p:extLst>
      <p:ext uri="{BB962C8B-B14F-4D97-AF65-F5344CB8AC3E}">
        <p14:creationId xmlns:p14="http://schemas.microsoft.com/office/powerpoint/2010/main" val="2212544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ubtitle 3">
            <a:extLst>
              <a:ext uri="{FF2B5EF4-FFF2-40B4-BE49-F238E27FC236}">
                <a16:creationId xmlns:a16="http://schemas.microsoft.com/office/drawing/2014/main" id="{50C2D391-3156-9ECE-4555-BDB8F523C86D}"/>
              </a:ext>
            </a:extLst>
          </p:cNvPr>
          <p:cNvSpPr txBox="1">
            <a:spLocks/>
          </p:cNvSpPr>
          <p:nvPr/>
        </p:nvSpPr>
        <p:spPr>
          <a:xfrm>
            <a:off x="514847" y="3106650"/>
            <a:ext cx="7704000" cy="530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1pPr>
            <a:lvl2pPr marL="914400" marR="0" lvl="1" indent="-317500" algn="l" rtl="0">
              <a:lnSpc>
                <a:spcPct val="100000"/>
              </a:lnSpc>
              <a:spcBef>
                <a:spcPts val="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2pPr>
            <a:lvl3pPr marL="1371600" marR="0" lvl="2"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3pPr>
            <a:lvl4pPr marL="1828800" marR="0" lvl="3"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4pPr>
            <a:lvl5pPr marL="2286000" marR="0" lvl="4"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5pPr>
            <a:lvl6pPr marL="2743200" marR="0" lvl="5"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6pPr>
            <a:lvl7pPr marL="3200400" marR="0" lvl="6"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7pPr>
            <a:lvl8pPr marL="3657600" marR="0" lvl="7" indent="-317500" algn="l" rtl="0">
              <a:lnSpc>
                <a:spcPct val="100000"/>
              </a:lnSpc>
              <a:spcBef>
                <a:spcPts val="1600"/>
              </a:spcBef>
              <a:spcAft>
                <a:spcPts val="0"/>
              </a:spcAft>
              <a:buClr>
                <a:schemeClr val="dk1"/>
              </a:buClr>
              <a:buSzPts val="1400"/>
              <a:buFont typeface="Mulish"/>
              <a:buNone/>
              <a:defRPr sz="1400" b="0" i="0" u="none" strike="noStrike" cap="none">
                <a:solidFill>
                  <a:schemeClr val="dk1"/>
                </a:solidFill>
                <a:latin typeface="Mulish"/>
                <a:ea typeface="Mulish"/>
                <a:cs typeface="Mulish"/>
                <a:sym typeface="Mulish"/>
              </a:defRPr>
            </a:lvl8pPr>
            <a:lvl9pPr marL="4114800" marR="0" lvl="8" indent="-317500" algn="l" rtl="0">
              <a:lnSpc>
                <a:spcPct val="100000"/>
              </a:lnSpc>
              <a:spcBef>
                <a:spcPts val="1600"/>
              </a:spcBef>
              <a:spcAft>
                <a:spcPts val="1600"/>
              </a:spcAft>
              <a:buClr>
                <a:schemeClr val="dk1"/>
              </a:buClr>
              <a:buSzPts val="1400"/>
              <a:buFont typeface="Mulish"/>
              <a:buNone/>
              <a:defRPr sz="1400" b="0" i="0" u="none" strike="noStrike" cap="none">
                <a:solidFill>
                  <a:schemeClr val="dk1"/>
                </a:solidFill>
                <a:latin typeface="Mulish"/>
                <a:ea typeface="Mulish"/>
                <a:cs typeface="Mulish"/>
                <a:sym typeface="Mulish"/>
              </a:defRPr>
            </a:lvl9pPr>
          </a:lstStyle>
          <a:p>
            <a:pPr>
              <a:lnSpc>
                <a:spcPct val="105000"/>
              </a:lnSpc>
              <a:buFont typeface="Arial" panose="020B0604020202020204" pitchFamily="34" charset="0"/>
              <a:buChar char="•"/>
            </a:pPr>
            <a:r>
              <a:rPr lang="en-US" dirty="0"/>
              <a:t>Priority Experience Replay (PER)</a:t>
            </a:r>
          </a:p>
          <a:p>
            <a:pPr lvl="1">
              <a:lnSpc>
                <a:spcPct val="105000"/>
              </a:lnSpc>
              <a:buFont typeface="Arial" panose="020B0604020202020204" pitchFamily="34" charset="0"/>
              <a:buChar char="•"/>
            </a:pPr>
            <a:r>
              <a:rPr lang="en-US" dirty="0"/>
              <a:t>Tracks and selects higher loss states in Replay Buffer and selects them with higher probability</a:t>
            </a:r>
          </a:p>
          <a:p>
            <a:pPr>
              <a:lnSpc>
                <a:spcPct val="105000"/>
              </a:lnSpc>
              <a:buFont typeface="Arial" panose="020B0604020202020204" pitchFamily="34" charset="0"/>
              <a:buChar char="•"/>
            </a:pPr>
            <a:r>
              <a:rPr lang="en-US" dirty="0"/>
              <a:t>Optical Flow inputs into the branched model instead of diffs -&gt; library I used didn’t work </a:t>
            </a:r>
            <a:r>
              <a:rPr lang="en-US" dirty="0" err="1"/>
              <a:t>bc</a:t>
            </a:r>
            <a:r>
              <a:rPr lang="en-US" dirty="0"/>
              <a:t> not enough movement between frames</a:t>
            </a:r>
          </a:p>
          <a:p>
            <a:pPr>
              <a:lnSpc>
                <a:spcPct val="105000"/>
              </a:lnSpc>
              <a:buFont typeface="Arial" panose="020B0604020202020204" pitchFamily="34" charset="0"/>
              <a:buChar char="•"/>
            </a:pPr>
            <a:r>
              <a:rPr lang="en-US" dirty="0"/>
              <a:t>Parallelized game environments in training -&gt; didn’t actually increase speed </a:t>
            </a:r>
            <a:r>
              <a:rPr lang="en-US" dirty="0" err="1"/>
              <a:t>bc</a:t>
            </a:r>
            <a:r>
              <a:rPr lang="en-US" dirty="0"/>
              <a:t> all </a:t>
            </a:r>
            <a:r>
              <a:rPr lang="en-US" dirty="0" err="1"/>
              <a:t>envs</a:t>
            </a:r>
            <a:r>
              <a:rPr lang="en-US" dirty="0"/>
              <a:t> used same network model and forward pass was main speed bottleneck</a:t>
            </a:r>
          </a:p>
          <a:p>
            <a:pPr marL="139700" indent="0">
              <a:lnSpc>
                <a:spcPct val="105000"/>
              </a:lnSpc>
            </a:pPr>
            <a:endParaRPr lang="en-US" dirty="0"/>
          </a:p>
        </p:txBody>
      </p:sp>
      <p:sp>
        <p:nvSpPr>
          <p:cNvPr id="2" name="Slide Number Placeholder 1">
            <a:extLst>
              <a:ext uri="{FF2B5EF4-FFF2-40B4-BE49-F238E27FC236}">
                <a16:creationId xmlns:a16="http://schemas.microsoft.com/office/drawing/2014/main" id="{6D07CBB0-0D9B-7B60-8F4B-88CE5369F4EC}"/>
              </a:ext>
            </a:extLst>
          </p:cNvPr>
          <p:cNvSpPr>
            <a:spLocks noGrp="1"/>
          </p:cNvSpPr>
          <p:nvPr>
            <p:ph type="sldNum" idx="12"/>
          </p:nvPr>
        </p:nvSpPr>
        <p:spPr/>
        <p:txBody>
          <a:bodyPr/>
          <a:lstStyle/>
          <a:p>
            <a:pPr marL="0" lvl="0" indent="0" algn="ctr" rtl="0">
              <a:spcBef>
                <a:spcPts val="0"/>
              </a:spcBef>
              <a:spcAft>
                <a:spcPts val="0"/>
              </a:spcAft>
              <a:buNone/>
            </a:pPr>
            <a:r>
              <a:rPr lang="en" dirty="0"/>
              <a:t>8</a:t>
            </a:r>
          </a:p>
        </p:txBody>
      </p:sp>
      <p:sp>
        <p:nvSpPr>
          <p:cNvPr id="3" name="Title 2">
            <a:extLst>
              <a:ext uri="{FF2B5EF4-FFF2-40B4-BE49-F238E27FC236}">
                <a16:creationId xmlns:a16="http://schemas.microsoft.com/office/drawing/2014/main" id="{C58E0DE1-4A1C-6B2E-CFAF-96CD443D8DFF}"/>
              </a:ext>
            </a:extLst>
          </p:cNvPr>
          <p:cNvSpPr>
            <a:spLocks noGrp="1"/>
          </p:cNvSpPr>
          <p:nvPr>
            <p:ph type="title"/>
          </p:nvPr>
        </p:nvSpPr>
        <p:spPr>
          <a:xfrm>
            <a:off x="445650" y="296942"/>
            <a:ext cx="7704000" cy="572700"/>
          </a:xfrm>
        </p:spPr>
        <p:txBody>
          <a:bodyPr/>
          <a:lstStyle/>
          <a:p>
            <a:r>
              <a:rPr lang="en-US" sz="2800" dirty="0"/>
              <a:t>Conclusions &amp; Other Things I Tried</a:t>
            </a:r>
          </a:p>
        </p:txBody>
      </p:sp>
      <p:sp>
        <p:nvSpPr>
          <p:cNvPr id="11" name="Google Shape;345;p33">
            <a:extLst>
              <a:ext uri="{FF2B5EF4-FFF2-40B4-BE49-F238E27FC236}">
                <a16:creationId xmlns:a16="http://schemas.microsoft.com/office/drawing/2014/main" id="{6797DBA8-F884-12D8-9882-7C31D60ED14B}"/>
              </a:ext>
            </a:extLst>
          </p:cNvPr>
          <p:cNvSpPr txBox="1">
            <a:spLocks/>
          </p:cNvSpPr>
          <p:nvPr/>
        </p:nvSpPr>
        <p:spPr>
          <a:xfrm>
            <a:off x="596908" y="869730"/>
            <a:ext cx="7704000" cy="245469"/>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1" i="0" u="none" strike="noStrike" cap="none">
                <a:solidFill>
                  <a:schemeClr val="dk2"/>
                </a:solidFill>
                <a:latin typeface="Quicksand"/>
                <a:ea typeface="Quicksand"/>
                <a:cs typeface="Quicksand"/>
                <a:sym typeface="Quicksan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1600"/>
              </a:spcBef>
              <a:spcAft>
                <a:spcPts val="160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600" dirty="0"/>
              <a:t>Conclusions</a:t>
            </a:r>
          </a:p>
        </p:txBody>
      </p:sp>
      <p:sp>
        <p:nvSpPr>
          <p:cNvPr id="14" name="Subtitle 3">
            <a:extLst>
              <a:ext uri="{FF2B5EF4-FFF2-40B4-BE49-F238E27FC236}">
                <a16:creationId xmlns:a16="http://schemas.microsoft.com/office/drawing/2014/main" id="{E0794424-62BA-8CF2-BE53-4A0C8E034A9C}"/>
              </a:ext>
            </a:extLst>
          </p:cNvPr>
          <p:cNvSpPr>
            <a:spLocks noGrp="1"/>
          </p:cNvSpPr>
          <p:nvPr>
            <p:ph type="subTitle" idx="1"/>
          </p:nvPr>
        </p:nvSpPr>
        <p:spPr>
          <a:xfrm>
            <a:off x="596908" y="1080027"/>
            <a:ext cx="7704000" cy="530400"/>
          </a:xfrm>
        </p:spPr>
        <p:txBody>
          <a:bodyPr/>
          <a:lstStyle/>
          <a:p>
            <a:pPr>
              <a:lnSpc>
                <a:spcPct val="105000"/>
              </a:lnSpc>
              <a:buFont typeface="Arial" panose="020B0604020202020204" pitchFamily="34" charset="0"/>
              <a:buChar char="•"/>
            </a:pPr>
            <a:r>
              <a:rPr lang="en-US" dirty="0"/>
              <a:t>Testing different setups was difficult due to time consuming runs ~6-8hrs or more</a:t>
            </a:r>
          </a:p>
          <a:p>
            <a:pPr>
              <a:lnSpc>
                <a:spcPct val="105000"/>
              </a:lnSpc>
              <a:buFont typeface="Arial" panose="020B0604020202020204" pitchFamily="34" charset="0"/>
              <a:buChar char="•"/>
            </a:pPr>
            <a:r>
              <a:rPr lang="en-US" dirty="0"/>
              <a:t>Was surprised DDQN didn’t perform better, as it should according to literature.  May have needed tweaked hyperparameters, or simply longer training, as it is in theory more conservative, especially early in training (I saw this in my results)</a:t>
            </a:r>
          </a:p>
          <a:p>
            <a:pPr>
              <a:lnSpc>
                <a:spcPct val="105000"/>
              </a:lnSpc>
              <a:buFont typeface="Arial" panose="020B0604020202020204" pitchFamily="34" charset="0"/>
              <a:buChar char="•"/>
            </a:pPr>
            <a:r>
              <a:rPr lang="en-US" dirty="0"/>
              <a:t>Also surprised incorporating diff frames didn’t help, but again, may be due to sub-optimal branched network architecture and/or sparsity of diff images (majority of screen is static besides ball and paddle)</a:t>
            </a:r>
          </a:p>
          <a:p>
            <a:pPr>
              <a:lnSpc>
                <a:spcPct val="105000"/>
              </a:lnSpc>
              <a:buFont typeface="Arial" panose="020B0604020202020204" pitchFamily="34" charset="0"/>
              <a:buChar char="•"/>
            </a:pPr>
            <a:endParaRPr lang="en-US" dirty="0"/>
          </a:p>
          <a:p>
            <a:pPr marL="139700" indent="0">
              <a:lnSpc>
                <a:spcPct val="105000"/>
              </a:lnSpc>
            </a:pPr>
            <a:endParaRPr lang="en-US" dirty="0"/>
          </a:p>
          <a:p>
            <a:pPr marL="139700" indent="0">
              <a:lnSpc>
                <a:spcPct val="105000"/>
              </a:lnSpc>
            </a:pPr>
            <a:endParaRPr lang="en-US" dirty="0"/>
          </a:p>
        </p:txBody>
      </p:sp>
      <p:sp>
        <p:nvSpPr>
          <p:cNvPr id="15" name="Google Shape;345;p33">
            <a:extLst>
              <a:ext uri="{FF2B5EF4-FFF2-40B4-BE49-F238E27FC236}">
                <a16:creationId xmlns:a16="http://schemas.microsoft.com/office/drawing/2014/main" id="{D2483ACF-BC22-C19B-F40B-40398BD053BA}"/>
              </a:ext>
            </a:extLst>
          </p:cNvPr>
          <p:cNvSpPr txBox="1">
            <a:spLocks/>
          </p:cNvSpPr>
          <p:nvPr/>
        </p:nvSpPr>
        <p:spPr>
          <a:xfrm>
            <a:off x="596908" y="2861181"/>
            <a:ext cx="7704000" cy="245469"/>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Bebas Neue"/>
              <a:buNone/>
              <a:defRPr sz="2000" b="1" i="0" u="none" strike="noStrike" cap="none">
                <a:solidFill>
                  <a:schemeClr val="dk2"/>
                </a:solidFill>
                <a:latin typeface="Quicksand"/>
                <a:ea typeface="Quicksand"/>
                <a:cs typeface="Quicksand"/>
                <a:sym typeface="Quicksand"/>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160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1600"/>
              </a:spcBef>
              <a:spcAft>
                <a:spcPts val="160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600" dirty="0"/>
              <a:t>Some of the Additional Modifications Experimented With</a:t>
            </a:r>
          </a:p>
        </p:txBody>
      </p:sp>
    </p:spTree>
    <p:extLst>
      <p:ext uri="{BB962C8B-B14F-4D97-AF65-F5344CB8AC3E}">
        <p14:creationId xmlns:p14="http://schemas.microsoft.com/office/powerpoint/2010/main" val="728585839"/>
      </p:ext>
    </p:extLst>
  </p:cSld>
  <p:clrMapOvr>
    <a:masterClrMapping/>
  </p:clrMapOvr>
</p:sld>
</file>

<file path=ppt/theme/theme1.xml><?xml version="1.0" encoding="utf-8"?>
<a:theme xmlns:a="http://schemas.openxmlformats.org/drawingml/2006/main" name="Elegant Bachelor Thesis by Slidesgo">
  <a:themeElements>
    <a:clrScheme name="Simple Light">
      <a:dk1>
        <a:srgbClr val="5C5C5F"/>
      </a:dk1>
      <a:lt1>
        <a:srgbClr val="D8CEC9"/>
      </a:lt1>
      <a:dk2>
        <a:srgbClr val="927C71"/>
      </a:dk2>
      <a:lt2>
        <a:srgbClr val="FAFAFA"/>
      </a:lt2>
      <a:accent1>
        <a:srgbClr val="C99A7D"/>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373</TotalTime>
  <Words>878</Words>
  <Application>Microsoft Office PowerPoint</Application>
  <PresentationFormat>On-screen Show (16:9)</PresentationFormat>
  <Paragraphs>92</Paragraphs>
  <Slides>9</Slides>
  <Notes>6</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Arial</vt:lpstr>
      <vt:lpstr>Bebas Neue</vt:lpstr>
      <vt:lpstr>Quicksand</vt:lpstr>
      <vt:lpstr>Calibri</vt:lpstr>
      <vt:lpstr>Mulish</vt:lpstr>
      <vt:lpstr>Aptos</vt:lpstr>
      <vt:lpstr>DM Sans</vt:lpstr>
      <vt:lpstr>Cambria Math</vt:lpstr>
      <vt:lpstr>Elegant Bachelor Thesis by Slidesgo</vt:lpstr>
      <vt:lpstr>Playing Atari with Deep Q-Learning</vt:lpstr>
      <vt:lpstr>Goals &amp; Tools</vt:lpstr>
      <vt:lpstr>Deep Q-Learning (DQN) Overview</vt:lpstr>
      <vt:lpstr>Standard DQN</vt:lpstr>
      <vt:lpstr>Double DQN (DDQN)</vt:lpstr>
      <vt:lpstr>Network Architectures</vt:lpstr>
      <vt:lpstr>Training Montage</vt:lpstr>
      <vt:lpstr>Testing &amp; Results</vt:lpstr>
      <vt:lpstr>Conclusions &amp; Other Things I Tried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Russell Bisker</cp:lastModifiedBy>
  <cp:revision>9</cp:revision>
  <dcterms:modified xsi:type="dcterms:W3CDTF">2025-05-08T05:21:13Z</dcterms:modified>
</cp:coreProperties>
</file>